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handoutMasterIdLst>
    <p:handoutMasterId r:id="rId45"/>
  </p:handoutMasterIdLst>
  <p:sldIdLst>
    <p:sldId id="257" r:id="rId2"/>
    <p:sldId id="258" r:id="rId3"/>
    <p:sldId id="314" r:id="rId4"/>
    <p:sldId id="297" r:id="rId5"/>
    <p:sldId id="298" r:id="rId6"/>
    <p:sldId id="310" r:id="rId7"/>
    <p:sldId id="315" r:id="rId8"/>
    <p:sldId id="299" r:id="rId9"/>
    <p:sldId id="285" r:id="rId10"/>
    <p:sldId id="303" r:id="rId11"/>
    <p:sldId id="302" r:id="rId12"/>
    <p:sldId id="319" r:id="rId13"/>
    <p:sldId id="316" r:id="rId14"/>
    <p:sldId id="317" r:id="rId15"/>
    <p:sldId id="332" r:id="rId16"/>
    <p:sldId id="318" r:id="rId17"/>
    <p:sldId id="326" r:id="rId18"/>
    <p:sldId id="328" r:id="rId19"/>
    <p:sldId id="333" r:id="rId20"/>
    <p:sldId id="340" r:id="rId21"/>
    <p:sldId id="323" r:id="rId22"/>
    <p:sldId id="334" r:id="rId23"/>
    <p:sldId id="327" r:id="rId24"/>
    <p:sldId id="331" r:id="rId25"/>
    <p:sldId id="330" r:id="rId26"/>
    <p:sldId id="335" r:id="rId27"/>
    <p:sldId id="336" r:id="rId28"/>
    <p:sldId id="305" r:id="rId29"/>
    <p:sldId id="284" r:id="rId30"/>
    <p:sldId id="329" r:id="rId31"/>
    <p:sldId id="342" r:id="rId32"/>
    <p:sldId id="344" r:id="rId33"/>
    <p:sldId id="324" r:id="rId34"/>
    <p:sldId id="325" r:id="rId35"/>
    <p:sldId id="338" r:id="rId36"/>
    <p:sldId id="339" r:id="rId37"/>
    <p:sldId id="343" r:id="rId38"/>
    <p:sldId id="341" r:id="rId39"/>
    <p:sldId id="337" r:id="rId40"/>
    <p:sldId id="320" r:id="rId41"/>
    <p:sldId id="321" r:id="rId42"/>
    <p:sldId id="345"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6E1366D-C150-4FD8-B283-186DBB21076B}">
          <p14:sldIdLst>
            <p14:sldId id="257"/>
          </p14:sldIdLst>
        </p14:section>
        <p14:section name="intro" id="{B8D4CECF-211E-40EF-85BE-D2F0F033CC84}">
          <p14:sldIdLst>
            <p14:sldId id="258"/>
            <p14:sldId id="314"/>
            <p14:sldId id="297"/>
            <p14:sldId id="298"/>
            <p14:sldId id="310"/>
            <p14:sldId id="315"/>
            <p14:sldId id="299"/>
          </p14:sldIdLst>
        </p14:section>
        <p14:section name="mm" id="{BD13EC60-6BEB-479A-839E-1389AB08CB37}">
          <p14:sldIdLst>
            <p14:sldId id="285"/>
            <p14:sldId id="303"/>
            <p14:sldId id="302"/>
            <p14:sldId id="319"/>
          </p14:sldIdLst>
        </p14:section>
        <p14:section name="result &amp; discussion" id="{C035C203-1FD4-4CE2-82AB-29591BD68FDA}">
          <p14:sldIdLst>
            <p14:sldId id="316"/>
            <p14:sldId id="317"/>
            <p14:sldId id="332"/>
            <p14:sldId id="318"/>
            <p14:sldId id="326"/>
            <p14:sldId id="328"/>
            <p14:sldId id="333"/>
            <p14:sldId id="340"/>
            <p14:sldId id="323"/>
            <p14:sldId id="334"/>
            <p14:sldId id="327"/>
            <p14:sldId id="331"/>
            <p14:sldId id="330"/>
            <p14:sldId id="335"/>
            <p14:sldId id="336"/>
          </p14:sldIdLst>
        </p14:section>
        <p14:section name="conclusion" id="{8515DEEB-9C26-4E4C-9424-35DB76242845}">
          <p14:sldIdLst>
            <p14:sldId id="305"/>
            <p14:sldId id="284"/>
          </p14:sldIdLst>
        </p14:section>
        <p14:section name="備註" id="{1CB4FA2F-610B-4460-AB86-7B2EE36CD1B4}">
          <p14:sldIdLst>
            <p14:sldId id="329"/>
            <p14:sldId id="342"/>
            <p14:sldId id="344"/>
            <p14:sldId id="324"/>
            <p14:sldId id="325"/>
            <p14:sldId id="338"/>
            <p14:sldId id="339"/>
            <p14:sldId id="343"/>
            <p14:sldId id="341"/>
            <p14:sldId id="337"/>
            <p14:sldId id="320"/>
            <p14:sldId id="321"/>
            <p14:sldId id="3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FF8"/>
    <a:srgbClr val="FF7F64"/>
    <a:srgbClr val="FACBBE"/>
    <a:srgbClr val="D4D7C2"/>
    <a:srgbClr val="FAE5BA"/>
    <a:srgbClr val="D5D5DF"/>
    <a:srgbClr val="F8FAB4"/>
    <a:srgbClr val="1B1E3E"/>
    <a:srgbClr val="9D90A0"/>
    <a:srgbClr val="968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62187" autoAdjust="0"/>
  </p:normalViewPr>
  <p:slideViewPr>
    <p:cSldViewPr snapToGrid="0">
      <p:cViewPr varScale="1">
        <p:scale>
          <a:sx n="42" d="100"/>
          <a:sy n="42" d="100"/>
        </p:scale>
        <p:origin x="1776" y="3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13880"/>
    </p:cViewPr>
  </p:sorterViewPr>
  <p:notesViewPr>
    <p:cSldViewPr snapToGrid="0">
      <p:cViewPr varScale="1">
        <p:scale>
          <a:sx n="56" d="100"/>
          <a:sy n="56" d="100"/>
        </p:scale>
        <p:origin x="166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4EDFA2-8E18-49C7-A9F3-7FEE0455045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TW" altLang="en-US"/>
        </a:p>
      </dgm:t>
    </dgm:pt>
    <dgm:pt modelId="{DC3CEEE6-860F-4ED4-A69D-44E7ACA20C3F}">
      <dgm:prSet phldrT="[文字]" custT="1"/>
      <dgm:spPr>
        <a:solidFill>
          <a:schemeClr val="accent2">
            <a:lumMod val="20000"/>
            <a:lumOff val="80000"/>
          </a:schemeClr>
        </a:solidFill>
        <a:ln>
          <a:solidFill>
            <a:schemeClr val="accent6">
              <a:lumMod val="40000"/>
              <a:lumOff val="60000"/>
            </a:schemeClr>
          </a:solidFill>
        </a:ln>
      </dgm:spPr>
      <dgm:t>
        <a:bodyPr/>
        <a:lstStyle/>
        <a:p>
          <a:endParaRPr lang="zh-TW" altLang="en-US" sz="2200" dirty="0">
            <a:solidFill>
              <a:schemeClr val="tx2">
                <a:lumMod val="50000"/>
              </a:schemeClr>
            </a:solidFill>
          </a:endParaRPr>
        </a:p>
      </dgm:t>
    </dgm:pt>
    <dgm:pt modelId="{53E2AA3E-566C-474A-B58E-BA671D95AE44}" type="parTrans" cxnId="{8BA8BFA3-EA12-4FFD-84B3-28D100C063DB}">
      <dgm:prSet/>
      <dgm:spPr/>
      <dgm:t>
        <a:bodyPr/>
        <a:lstStyle/>
        <a:p>
          <a:endParaRPr lang="zh-TW" altLang="en-US" sz="2200">
            <a:solidFill>
              <a:schemeClr val="tx2">
                <a:lumMod val="50000"/>
              </a:schemeClr>
            </a:solidFill>
          </a:endParaRPr>
        </a:p>
      </dgm:t>
    </dgm:pt>
    <dgm:pt modelId="{5A2164AF-6D8F-4F8B-A906-34D475D90A16}" type="sibTrans" cxnId="{8BA8BFA3-EA12-4FFD-84B3-28D100C063DB}">
      <dgm:prSet/>
      <dgm:spPr/>
      <dgm:t>
        <a:bodyPr/>
        <a:lstStyle/>
        <a:p>
          <a:endParaRPr lang="zh-TW" altLang="en-US" sz="2200">
            <a:solidFill>
              <a:schemeClr val="tx2">
                <a:lumMod val="50000"/>
              </a:schemeClr>
            </a:solidFill>
          </a:endParaRPr>
        </a:p>
      </dgm:t>
    </dgm:pt>
    <dgm:pt modelId="{BEDF4627-73D2-447E-A761-50FE4E7EF9E2}">
      <dgm:prSet phldrT="[文字]" custT="1"/>
      <dgm:spPr>
        <a:solidFill>
          <a:schemeClr val="accent1">
            <a:lumMod val="20000"/>
            <a:lumOff val="80000"/>
            <a:alpha val="90000"/>
          </a:schemeClr>
        </a:solidFill>
        <a:ln>
          <a:noFill/>
        </a:ln>
      </dgm:spPr>
      <dgm:t>
        <a:bodyPr/>
        <a:lstStyle/>
        <a:p>
          <a:pPr algn="l"/>
          <a:r>
            <a:rPr lang="en-US" altLang="zh-TW" sz="2200" dirty="0">
              <a:solidFill>
                <a:schemeClr val="tx2">
                  <a:lumMod val="50000"/>
                </a:schemeClr>
              </a:solidFill>
            </a:rPr>
            <a:t>Estimate carbon stocks in GC1 and GS1</a:t>
          </a:r>
          <a:endParaRPr lang="zh-TW" altLang="en-US" sz="2200" dirty="0">
            <a:solidFill>
              <a:schemeClr val="tx2">
                <a:lumMod val="50000"/>
              </a:schemeClr>
            </a:solidFill>
          </a:endParaRPr>
        </a:p>
      </dgm:t>
    </dgm:pt>
    <dgm:pt modelId="{5FC585A4-9385-491E-9F51-35DB942E4E5A}" type="parTrans" cxnId="{1016CF6D-8D4E-431F-8BAB-BE8EA3DF0951}">
      <dgm:prSet/>
      <dgm:spPr/>
      <dgm:t>
        <a:bodyPr/>
        <a:lstStyle/>
        <a:p>
          <a:endParaRPr lang="zh-TW" altLang="en-US" sz="2200">
            <a:solidFill>
              <a:schemeClr val="tx2">
                <a:lumMod val="50000"/>
              </a:schemeClr>
            </a:solidFill>
          </a:endParaRPr>
        </a:p>
      </dgm:t>
    </dgm:pt>
    <dgm:pt modelId="{252530B4-92D8-42AF-824C-D16EC7131ADE}" type="sibTrans" cxnId="{1016CF6D-8D4E-431F-8BAB-BE8EA3DF0951}">
      <dgm:prSet/>
      <dgm:spPr/>
      <dgm:t>
        <a:bodyPr/>
        <a:lstStyle/>
        <a:p>
          <a:endParaRPr lang="zh-TW" altLang="en-US" sz="2200">
            <a:solidFill>
              <a:schemeClr val="tx2">
                <a:lumMod val="50000"/>
              </a:schemeClr>
            </a:solidFill>
          </a:endParaRPr>
        </a:p>
      </dgm:t>
    </dgm:pt>
    <dgm:pt modelId="{AEFAADE3-AE70-47EA-AE73-9E2C1ECC4870}">
      <dgm:prSet phldrT="[文字]" custT="1"/>
      <dgm:spPr>
        <a:solidFill>
          <a:schemeClr val="accent2">
            <a:lumMod val="40000"/>
            <a:lumOff val="60000"/>
          </a:schemeClr>
        </a:solidFill>
        <a:ln>
          <a:solidFill>
            <a:schemeClr val="accent6">
              <a:lumMod val="40000"/>
              <a:lumOff val="60000"/>
            </a:schemeClr>
          </a:solidFill>
        </a:ln>
      </dgm:spPr>
      <dgm:t>
        <a:bodyPr/>
        <a:lstStyle/>
        <a:p>
          <a:endParaRPr lang="zh-TW" altLang="en-US" sz="2200" dirty="0">
            <a:solidFill>
              <a:schemeClr val="tx2">
                <a:lumMod val="50000"/>
              </a:schemeClr>
            </a:solidFill>
          </a:endParaRPr>
        </a:p>
      </dgm:t>
    </dgm:pt>
    <dgm:pt modelId="{A01E9AF6-960C-41FD-8C33-834A42795E49}" type="parTrans" cxnId="{8DAAD3C9-88F2-4FD1-9FB9-4A47B2B08AB7}">
      <dgm:prSet/>
      <dgm:spPr/>
      <dgm:t>
        <a:bodyPr/>
        <a:lstStyle/>
        <a:p>
          <a:endParaRPr lang="zh-TW" altLang="en-US" sz="2200">
            <a:solidFill>
              <a:schemeClr val="tx2">
                <a:lumMod val="50000"/>
              </a:schemeClr>
            </a:solidFill>
          </a:endParaRPr>
        </a:p>
      </dgm:t>
    </dgm:pt>
    <dgm:pt modelId="{CBA06A9B-AFAD-48A7-A259-ACE234D33B9D}" type="sibTrans" cxnId="{8DAAD3C9-88F2-4FD1-9FB9-4A47B2B08AB7}">
      <dgm:prSet/>
      <dgm:spPr/>
      <dgm:t>
        <a:bodyPr/>
        <a:lstStyle/>
        <a:p>
          <a:endParaRPr lang="zh-TW" altLang="en-US" sz="2200">
            <a:solidFill>
              <a:schemeClr val="tx2">
                <a:lumMod val="50000"/>
              </a:schemeClr>
            </a:solidFill>
          </a:endParaRPr>
        </a:p>
      </dgm:t>
    </dgm:pt>
    <dgm:pt modelId="{95AD3F3C-34B1-4ED5-A21A-4FD964C2F71C}">
      <dgm:prSet phldrT="[文字]" custT="1"/>
      <dgm:spPr>
        <a:solidFill>
          <a:schemeClr val="accent1">
            <a:lumMod val="20000"/>
            <a:lumOff val="80000"/>
            <a:alpha val="90000"/>
          </a:schemeClr>
        </a:solidFill>
        <a:ln>
          <a:noFill/>
        </a:ln>
      </dgm:spPr>
      <dgm:t>
        <a:bodyPr/>
        <a:lstStyle/>
        <a:p>
          <a:r>
            <a:rPr lang="en-US" altLang="zh-TW" sz="2200" dirty="0">
              <a:solidFill>
                <a:schemeClr val="tx2">
                  <a:lumMod val="50000"/>
                </a:schemeClr>
              </a:solidFill>
            </a:rPr>
            <a:t>Examine whether the seasonal difference existed</a:t>
          </a:r>
          <a:endParaRPr lang="zh-TW" altLang="en-US" sz="2200" dirty="0">
            <a:solidFill>
              <a:schemeClr val="tx2">
                <a:lumMod val="50000"/>
              </a:schemeClr>
            </a:solidFill>
          </a:endParaRPr>
        </a:p>
      </dgm:t>
    </dgm:pt>
    <dgm:pt modelId="{56AC4546-BB18-44A6-AE23-189B06F1E322}" type="parTrans" cxnId="{E3B663D2-AB01-43A0-8043-B3261E7A3787}">
      <dgm:prSet/>
      <dgm:spPr/>
      <dgm:t>
        <a:bodyPr/>
        <a:lstStyle/>
        <a:p>
          <a:endParaRPr lang="zh-TW" altLang="en-US" sz="2200">
            <a:solidFill>
              <a:schemeClr val="tx2">
                <a:lumMod val="50000"/>
              </a:schemeClr>
            </a:solidFill>
          </a:endParaRPr>
        </a:p>
      </dgm:t>
    </dgm:pt>
    <dgm:pt modelId="{8ABB3869-09E2-4862-B161-6563CA04C2CF}" type="sibTrans" cxnId="{E3B663D2-AB01-43A0-8043-B3261E7A3787}">
      <dgm:prSet/>
      <dgm:spPr/>
      <dgm:t>
        <a:bodyPr/>
        <a:lstStyle/>
        <a:p>
          <a:endParaRPr lang="zh-TW" altLang="en-US" sz="2200">
            <a:solidFill>
              <a:schemeClr val="tx2">
                <a:lumMod val="50000"/>
              </a:schemeClr>
            </a:solidFill>
          </a:endParaRPr>
        </a:p>
      </dgm:t>
    </dgm:pt>
    <dgm:pt modelId="{345B4CEC-0186-4637-9213-3E86364C84FC}">
      <dgm:prSet phldrT="[文字]" custT="1"/>
      <dgm:spPr>
        <a:solidFill>
          <a:schemeClr val="accent3">
            <a:lumMod val="60000"/>
            <a:lumOff val="40000"/>
          </a:schemeClr>
        </a:solidFill>
        <a:ln>
          <a:solidFill>
            <a:schemeClr val="accent6">
              <a:lumMod val="40000"/>
              <a:lumOff val="60000"/>
            </a:schemeClr>
          </a:solidFill>
        </a:ln>
      </dgm:spPr>
      <dgm:t>
        <a:bodyPr/>
        <a:lstStyle/>
        <a:p>
          <a:endParaRPr lang="zh-TW" altLang="en-US" sz="2200" dirty="0">
            <a:solidFill>
              <a:schemeClr val="tx2">
                <a:lumMod val="50000"/>
              </a:schemeClr>
            </a:solidFill>
          </a:endParaRPr>
        </a:p>
      </dgm:t>
    </dgm:pt>
    <dgm:pt modelId="{EDDBDBB9-E443-4851-B0A6-2101C527D594}" type="parTrans" cxnId="{7E5F3E6F-9794-447C-9298-18B519F6C50D}">
      <dgm:prSet/>
      <dgm:spPr/>
      <dgm:t>
        <a:bodyPr/>
        <a:lstStyle/>
        <a:p>
          <a:endParaRPr lang="zh-TW" altLang="en-US" sz="2200">
            <a:solidFill>
              <a:schemeClr val="tx2">
                <a:lumMod val="50000"/>
              </a:schemeClr>
            </a:solidFill>
          </a:endParaRPr>
        </a:p>
      </dgm:t>
    </dgm:pt>
    <dgm:pt modelId="{B5B5E5FA-E7B5-48DA-86F1-00E8B4FA61DD}" type="sibTrans" cxnId="{7E5F3E6F-9794-447C-9298-18B519F6C50D}">
      <dgm:prSet/>
      <dgm:spPr/>
      <dgm:t>
        <a:bodyPr/>
        <a:lstStyle/>
        <a:p>
          <a:endParaRPr lang="zh-TW" altLang="en-US" sz="2200">
            <a:solidFill>
              <a:schemeClr val="tx2">
                <a:lumMod val="50000"/>
              </a:schemeClr>
            </a:solidFill>
          </a:endParaRPr>
        </a:p>
      </dgm:t>
    </dgm:pt>
    <dgm:pt modelId="{D57E6DA7-E43F-4056-9540-A03173A39933}">
      <dgm:prSet phldrT="[文字]" custT="1"/>
      <dgm:spPr>
        <a:solidFill>
          <a:schemeClr val="accent1">
            <a:lumMod val="20000"/>
            <a:lumOff val="80000"/>
            <a:alpha val="90000"/>
          </a:schemeClr>
        </a:solidFill>
        <a:ln>
          <a:noFill/>
        </a:ln>
      </dgm:spPr>
      <dgm:t>
        <a:bodyPr/>
        <a:lstStyle/>
        <a:p>
          <a:r>
            <a:rPr lang="en-US" altLang="zh-TW" sz="2200" dirty="0">
              <a:solidFill>
                <a:schemeClr val="tx2">
                  <a:lumMod val="50000"/>
                </a:schemeClr>
              </a:solidFill>
            </a:rPr>
            <a:t>Combine biogeochemical data</a:t>
          </a:r>
          <a:endParaRPr lang="zh-TW" altLang="en-US" sz="2200" dirty="0">
            <a:solidFill>
              <a:schemeClr val="tx2">
                <a:lumMod val="50000"/>
              </a:schemeClr>
            </a:solidFill>
          </a:endParaRPr>
        </a:p>
      </dgm:t>
    </dgm:pt>
    <dgm:pt modelId="{06FA88AE-4683-4358-8D52-817CDD1C8629}" type="parTrans" cxnId="{4B0775EA-B852-40E9-969F-21B2B2BB57ED}">
      <dgm:prSet/>
      <dgm:spPr/>
      <dgm:t>
        <a:bodyPr/>
        <a:lstStyle/>
        <a:p>
          <a:endParaRPr lang="zh-TW" altLang="en-US" sz="2200">
            <a:solidFill>
              <a:schemeClr val="tx2">
                <a:lumMod val="50000"/>
              </a:schemeClr>
            </a:solidFill>
          </a:endParaRPr>
        </a:p>
      </dgm:t>
    </dgm:pt>
    <dgm:pt modelId="{FA76A9C1-C458-44DA-AEC9-309E31C950BA}" type="sibTrans" cxnId="{4B0775EA-B852-40E9-969F-21B2B2BB57ED}">
      <dgm:prSet/>
      <dgm:spPr/>
      <dgm:t>
        <a:bodyPr/>
        <a:lstStyle/>
        <a:p>
          <a:endParaRPr lang="zh-TW" altLang="en-US" sz="2200">
            <a:solidFill>
              <a:schemeClr val="tx2">
                <a:lumMod val="50000"/>
              </a:schemeClr>
            </a:solidFill>
          </a:endParaRPr>
        </a:p>
      </dgm:t>
    </dgm:pt>
    <dgm:pt modelId="{214A88E7-8E0D-4975-B669-231A32974F87}">
      <dgm:prSet phldrT="[文字]" custT="1"/>
      <dgm:spPr>
        <a:solidFill>
          <a:schemeClr val="accent3">
            <a:lumMod val="75000"/>
          </a:schemeClr>
        </a:solidFill>
        <a:ln>
          <a:solidFill>
            <a:schemeClr val="accent6">
              <a:lumMod val="40000"/>
              <a:lumOff val="60000"/>
            </a:schemeClr>
          </a:solidFill>
        </a:ln>
      </dgm:spPr>
      <dgm:t>
        <a:bodyPr/>
        <a:lstStyle/>
        <a:p>
          <a:endParaRPr lang="zh-TW" altLang="en-US" sz="2200" dirty="0">
            <a:solidFill>
              <a:schemeClr val="tx2">
                <a:lumMod val="50000"/>
              </a:schemeClr>
            </a:solidFill>
          </a:endParaRPr>
        </a:p>
      </dgm:t>
    </dgm:pt>
    <dgm:pt modelId="{EC7E0421-23E7-46C3-90D1-3A9BF035AB22}" type="parTrans" cxnId="{3D05BADA-33C4-4998-B7E1-7AFC5DBFED89}">
      <dgm:prSet/>
      <dgm:spPr/>
      <dgm:t>
        <a:bodyPr/>
        <a:lstStyle/>
        <a:p>
          <a:endParaRPr lang="zh-TW" altLang="en-US" sz="2200">
            <a:solidFill>
              <a:schemeClr val="tx2">
                <a:lumMod val="50000"/>
              </a:schemeClr>
            </a:solidFill>
          </a:endParaRPr>
        </a:p>
      </dgm:t>
    </dgm:pt>
    <dgm:pt modelId="{7BF78484-2C86-446B-97F0-68A4160D552A}" type="sibTrans" cxnId="{3D05BADA-33C4-4998-B7E1-7AFC5DBFED89}">
      <dgm:prSet/>
      <dgm:spPr/>
      <dgm:t>
        <a:bodyPr/>
        <a:lstStyle/>
        <a:p>
          <a:endParaRPr lang="zh-TW" altLang="en-US" sz="2200">
            <a:solidFill>
              <a:schemeClr val="tx2">
                <a:lumMod val="50000"/>
              </a:schemeClr>
            </a:solidFill>
          </a:endParaRPr>
        </a:p>
      </dgm:t>
    </dgm:pt>
    <dgm:pt modelId="{F17AC4BA-7C6C-4BA8-9BDF-F4F2E45C169B}">
      <dgm:prSet custT="1"/>
      <dgm:spPr>
        <a:solidFill>
          <a:schemeClr val="accent1">
            <a:lumMod val="20000"/>
            <a:lumOff val="80000"/>
            <a:alpha val="90000"/>
          </a:schemeClr>
        </a:solidFill>
        <a:ln>
          <a:noFill/>
        </a:ln>
      </dgm:spPr>
      <dgm:t>
        <a:bodyPr/>
        <a:lstStyle/>
        <a:p>
          <a:r>
            <a:rPr lang="en-US" altLang="zh-TW" sz="2200" dirty="0">
              <a:solidFill>
                <a:schemeClr val="tx2">
                  <a:lumMod val="50000"/>
                </a:schemeClr>
              </a:solidFill>
            </a:rPr>
            <a:t>Construct LIM models to compare carbon flows</a:t>
          </a:r>
          <a:endParaRPr lang="zh-TW" altLang="en-US" sz="2200" dirty="0">
            <a:solidFill>
              <a:schemeClr val="tx2">
                <a:lumMod val="50000"/>
              </a:schemeClr>
            </a:solidFill>
          </a:endParaRPr>
        </a:p>
      </dgm:t>
    </dgm:pt>
    <dgm:pt modelId="{4023E6E8-0958-46F6-8332-3DDA8DB8B18E}" type="parTrans" cxnId="{4EF5147E-1C59-4AAC-8678-C7E0DAA56A26}">
      <dgm:prSet/>
      <dgm:spPr/>
      <dgm:t>
        <a:bodyPr/>
        <a:lstStyle/>
        <a:p>
          <a:endParaRPr lang="zh-TW" altLang="en-US" sz="2200">
            <a:solidFill>
              <a:schemeClr val="tx2">
                <a:lumMod val="50000"/>
              </a:schemeClr>
            </a:solidFill>
          </a:endParaRPr>
        </a:p>
      </dgm:t>
    </dgm:pt>
    <dgm:pt modelId="{31427577-8EEB-44BB-A376-321A20D51EFA}" type="sibTrans" cxnId="{4EF5147E-1C59-4AAC-8678-C7E0DAA56A26}">
      <dgm:prSet/>
      <dgm:spPr/>
      <dgm:t>
        <a:bodyPr/>
        <a:lstStyle/>
        <a:p>
          <a:endParaRPr lang="zh-TW" altLang="en-US" sz="2200">
            <a:solidFill>
              <a:schemeClr val="tx2">
                <a:lumMod val="50000"/>
              </a:schemeClr>
            </a:solidFill>
          </a:endParaRPr>
        </a:p>
      </dgm:t>
    </dgm:pt>
    <dgm:pt modelId="{A50FB089-EF2F-415A-B58A-D82B125534B5}">
      <dgm:prSet custT="1"/>
      <dgm:spPr>
        <a:solidFill>
          <a:schemeClr val="accent3">
            <a:lumMod val="50000"/>
          </a:schemeClr>
        </a:solidFill>
        <a:ln>
          <a:solidFill>
            <a:schemeClr val="accent6">
              <a:lumMod val="40000"/>
              <a:lumOff val="60000"/>
            </a:schemeClr>
          </a:solidFill>
        </a:ln>
      </dgm:spPr>
      <dgm:t>
        <a:bodyPr/>
        <a:lstStyle/>
        <a:p>
          <a:endParaRPr lang="zh-TW" altLang="en-US" sz="2200" dirty="0">
            <a:solidFill>
              <a:schemeClr val="tx2">
                <a:lumMod val="50000"/>
              </a:schemeClr>
            </a:solidFill>
          </a:endParaRPr>
        </a:p>
      </dgm:t>
    </dgm:pt>
    <dgm:pt modelId="{9A2D73BF-F77A-4E92-9C2E-47F56934B7DB}" type="parTrans" cxnId="{CEBD9E44-3636-4733-829C-24B539D30D3C}">
      <dgm:prSet/>
      <dgm:spPr/>
      <dgm:t>
        <a:bodyPr/>
        <a:lstStyle/>
        <a:p>
          <a:endParaRPr lang="zh-TW" altLang="en-US" sz="2200">
            <a:solidFill>
              <a:schemeClr val="tx2">
                <a:lumMod val="50000"/>
              </a:schemeClr>
            </a:solidFill>
          </a:endParaRPr>
        </a:p>
      </dgm:t>
    </dgm:pt>
    <dgm:pt modelId="{CFDD1B15-39CB-4507-84B7-DB19707BBF1F}" type="sibTrans" cxnId="{CEBD9E44-3636-4733-829C-24B539D30D3C}">
      <dgm:prSet/>
      <dgm:spPr/>
      <dgm:t>
        <a:bodyPr/>
        <a:lstStyle/>
        <a:p>
          <a:endParaRPr lang="zh-TW" altLang="en-US" sz="2200">
            <a:solidFill>
              <a:schemeClr val="tx2">
                <a:lumMod val="50000"/>
              </a:schemeClr>
            </a:solidFill>
          </a:endParaRPr>
        </a:p>
      </dgm:t>
    </dgm:pt>
    <dgm:pt modelId="{0B3AD6CC-549D-4360-B715-A440575B1CAB}">
      <dgm:prSet custT="1"/>
      <dgm:spPr>
        <a:solidFill>
          <a:schemeClr val="accent1">
            <a:lumMod val="20000"/>
            <a:lumOff val="80000"/>
            <a:alpha val="90000"/>
          </a:schemeClr>
        </a:solidFill>
        <a:ln>
          <a:noFill/>
        </a:ln>
      </dgm:spPr>
      <dgm:t>
        <a:bodyPr/>
        <a:lstStyle/>
        <a:p>
          <a:r>
            <a:rPr lang="en-US" altLang="zh-TW" sz="2200" dirty="0">
              <a:solidFill>
                <a:schemeClr val="tx2">
                  <a:lumMod val="50000"/>
                </a:schemeClr>
              </a:solidFill>
            </a:rPr>
            <a:t>Use network indices to examine the ecosystem function</a:t>
          </a:r>
          <a:endParaRPr lang="zh-TW" altLang="en-US" sz="2200" dirty="0">
            <a:solidFill>
              <a:schemeClr val="tx2">
                <a:lumMod val="50000"/>
              </a:schemeClr>
            </a:solidFill>
          </a:endParaRPr>
        </a:p>
      </dgm:t>
    </dgm:pt>
    <dgm:pt modelId="{8F8A0F80-D914-495B-9AE0-F76347071D35}" type="parTrans" cxnId="{DD0AC63E-DC01-4695-8C2C-7452AE91A0D9}">
      <dgm:prSet/>
      <dgm:spPr/>
      <dgm:t>
        <a:bodyPr/>
        <a:lstStyle/>
        <a:p>
          <a:endParaRPr lang="zh-TW" altLang="en-US" sz="2200">
            <a:solidFill>
              <a:schemeClr val="tx2">
                <a:lumMod val="50000"/>
              </a:schemeClr>
            </a:solidFill>
          </a:endParaRPr>
        </a:p>
      </dgm:t>
    </dgm:pt>
    <dgm:pt modelId="{F50EC7CC-ED2F-4548-BD12-541B919DED88}" type="sibTrans" cxnId="{DD0AC63E-DC01-4695-8C2C-7452AE91A0D9}">
      <dgm:prSet/>
      <dgm:spPr/>
      <dgm:t>
        <a:bodyPr/>
        <a:lstStyle/>
        <a:p>
          <a:endParaRPr lang="zh-TW" altLang="en-US" sz="2200">
            <a:solidFill>
              <a:schemeClr val="tx2">
                <a:lumMod val="50000"/>
              </a:schemeClr>
            </a:solidFill>
          </a:endParaRPr>
        </a:p>
      </dgm:t>
    </dgm:pt>
    <dgm:pt modelId="{7CEDF3B6-8ADF-4A3F-AE0F-474C05590551}" type="pres">
      <dgm:prSet presAssocID="{6B4EDFA2-8E18-49C7-A9F3-7FEE04550457}" presName="linearFlow" presStyleCnt="0">
        <dgm:presLayoutVars>
          <dgm:dir/>
          <dgm:animLvl val="lvl"/>
          <dgm:resizeHandles val="exact"/>
        </dgm:presLayoutVars>
      </dgm:prSet>
      <dgm:spPr/>
      <dgm:t>
        <a:bodyPr/>
        <a:lstStyle/>
        <a:p>
          <a:endParaRPr lang="zh-TW" altLang="en-US"/>
        </a:p>
      </dgm:t>
    </dgm:pt>
    <dgm:pt modelId="{722673D6-AEDB-4772-965D-A2ECC00246D5}" type="pres">
      <dgm:prSet presAssocID="{DC3CEEE6-860F-4ED4-A69D-44E7ACA20C3F}" presName="composite" presStyleCnt="0"/>
      <dgm:spPr/>
    </dgm:pt>
    <dgm:pt modelId="{07EDA437-33F8-44BC-A23C-7FEF9FC73C9C}" type="pres">
      <dgm:prSet presAssocID="{DC3CEEE6-860F-4ED4-A69D-44E7ACA20C3F}" presName="parentText" presStyleLbl="alignNode1" presStyleIdx="0" presStyleCnt="5">
        <dgm:presLayoutVars>
          <dgm:chMax val="1"/>
          <dgm:bulletEnabled val="1"/>
        </dgm:presLayoutVars>
      </dgm:prSet>
      <dgm:spPr/>
      <dgm:t>
        <a:bodyPr/>
        <a:lstStyle/>
        <a:p>
          <a:endParaRPr lang="zh-TW" altLang="en-US"/>
        </a:p>
      </dgm:t>
    </dgm:pt>
    <dgm:pt modelId="{E00E52BE-3025-4102-886B-B00B70FA9527}" type="pres">
      <dgm:prSet presAssocID="{DC3CEEE6-860F-4ED4-A69D-44E7ACA20C3F}" presName="descendantText" presStyleLbl="alignAcc1" presStyleIdx="0" presStyleCnt="5">
        <dgm:presLayoutVars>
          <dgm:bulletEnabled val="1"/>
        </dgm:presLayoutVars>
      </dgm:prSet>
      <dgm:spPr/>
      <dgm:t>
        <a:bodyPr/>
        <a:lstStyle/>
        <a:p>
          <a:endParaRPr lang="zh-TW" altLang="en-US"/>
        </a:p>
      </dgm:t>
    </dgm:pt>
    <dgm:pt modelId="{E05126C4-5C82-4E21-8E22-E8863124ADAC}" type="pres">
      <dgm:prSet presAssocID="{5A2164AF-6D8F-4F8B-A906-34D475D90A16}" presName="sp" presStyleCnt="0"/>
      <dgm:spPr/>
    </dgm:pt>
    <dgm:pt modelId="{AA334554-2536-40F7-9E4F-54A0ECF0DA22}" type="pres">
      <dgm:prSet presAssocID="{AEFAADE3-AE70-47EA-AE73-9E2C1ECC4870}" presName="composite" presStyleCnt="0"/>
      <dgm:spPr/>
    </dgm:pt>
    <dgm:pt modelId="{0A7D75D7-BE83-4747-B6AC-8AA29690599B}" type="pres">
      <dgm:prSet presAssocID="{AEFAADE3-AE70-47EA-AE73-9E2C1ECC4870}" presName="parentText" presStyleLbl="alignNode1" presStyleIdx="1" presStyleCnt="5">
        <dgm:presLayoutVars>
          <dgm:chMax val="1"/>
          <dgm:bulletEnabled val="1"/>
        </dgm:presLayoutVars>
      </dgm:prSet>
      <dgm:spPr/>
      <dgm:t>
        <a:bodyPr/>
        <a:lstStyle/>
        <a:p>
          <a:endParaRPr lang="zh-TW" altLang="en-US"/>
        </a:p>
      </dgm:t>
    </dgm:pt>
    <dgm:pt modelId="{E58CBC54-EDBA-4535-B93A-EE457D78B73E}" type="pres">
      <dgm:prSet presAssocID="{AEFAADE3-AE70-47EA-AE73-9E2C1ECC4870}" presName="descendantText" presStyleLbl="alignAcc1" presStyleIdx="1" presStyleCnt="5">
        <dgm:presLayoutVars>
          <dgm:bulletEnabled val="1"/>
        </dgm:presLayoutVars>
      </dgm:prSet>
      <dgm:spPr/>
      <dgm:t>
        <a:bodyPr/>
        <a:lstStyle/>
        <a:p>
          <a:endParaRPr lang="zh-TW" altLang="en-US"/>
        </a:p>
      </dgm:t>
    </dgm:pt>
    <dgm:pt modelId="{900FA87B-92DF-4275-A960-B304FA66692B}" type="pres">
      <dgm:prSet presAssocID="{CBA06A9B-AFAD-48A7-A259-ACE234D33B9D}" presName="sp" presStyleCnt="0"/>
      <dgm:spPr/>
    </dgm:pt>
    <dgm:pt modelId="{5D25CFEA-40CE-4F77-BF8E-7F8669450DE6}" type="pres">
      <dgm:prSet presAssocID="{345B4CEC-0186-4637-9213-3E86364C84FC}" presName="composite" presStyleCnt="0"/>
      <dgm:spPr/>
    </dgm:pt>
    <dgm:pt modelId="{FA1E4B47-0B77-4BF8-A7B4-34CFBAFF4370}" type="pres">
      <dgm:prSet presAssocID="{345B4CEC-0186-4637-9213-3E86364C84FC}" presName="parentText" presStyleLbl="alignNode1" presStyleIdx="2" presStyleCnt="5">
        <dgm:presLayoutVars>
          <dgm:chMax val="1"/>
          <dgm:bulletEnabled val="1"/>
        </dgm:presLayoutVars>
      </dgm:prSet>
      <dgm:spPr/>
      <dgm:t>
        <a:bodyPr/>
        <a:lstStyle/>
        <a:p>
          <a:endParaRPr lang="zh-TW" altLang="en-US"/>
        </a:p>
      </dgm:t>
    </dgm:pt>
    <dgm:pt modelId="{7E7656CA-8DB8-41E3-88A6-5FB680415A83}" type="pres">
      <dgm:prSet presAssocID="{345B4CEC-0186-4637-9213-3E86364C84FC}" presName="descendantText" presStyleLbl="alignAcc1" presStyleIdx="2" presStyleCnt="5">
        <dgm:presLayoutVars>
          <dgm:bulletEnabled val="1"/>
        </dgm:presLayoutVars>
      </dgm:prSet>
      <dgm:spPr/>
      <dgm:t>
        <a:bodyPr/>
        <a:lstStyle/>
        <a:p>
          <a:endParaRPr lang="zh-TW" altLang="en-US"/>
        </a:p>
      </dgm:t>
    </dgm:pt>
    <dgm:pt modelId="{D1EFCAE2-A790-472A-8DC3-CBA4C0987B4A}" type="pres">
      <dgm:prSet presAssocID="{B5B5E5FA-E7B5-48DA-86F1-00E8B4FA61DD}" presName="sp" presStyleCnt="0"/>
      <dgm:spPr/>
    </dgm:pt>
    <dgm:pt modelId="{D1A1DDD3-2C9C-4E36-88C7-C32F2B893569}" type="pres">
      <dgm:prSet presAssocID="{214A88E7-8E0D-4975-B669-231A32974F87}" presName="composite" presStyleCnt="0"/>
      <dgm:spPr/>
    </dgm:pt>
    <dgm:pt modelId="{76894497-9FA7-40F7-A694-1ECBCF1EF42A}" type="pres">
      <dgm:prSet presAssocID="{214A88E7-8E0D-4975-B669-231A32974F87}" presName="parentText" presStyleLbl="alignNode1" presStyleIdx="3" presStyleCnt="5">
        <dgm:presLayoutVars>
          <dgm:chMax val="1"/>
          <dgm:bulletEnabled val="1"/>
        </dgm:presLayoutVars>
      </dgm:prSet>
      <dgm:spPr/>
      <dgm:t>
        <a:bodyPr/>
        <a:lstStyle/>
        <a:p>
          <a:endParaRPr lang="zh-TW" altLang="en-US"/>
        </a:p>
      </dgm:t>
    </dgm:pt>
    <dgm:pt modelId="{AE5554CB-9EFD-4770-BC8B-5A80D5C448F7}" type="pres">
      <dgm:prSet presAssocID="{214A88E7-8E0D-4975-B669-231A32974F87}" presName="descendantText" presStyleLbl="alignAcc1" presStyleIdx="3" presStyleCnt="5">
        <dgm:presLayoutVars>
          <dgm:bulletEnabled val="1"/>
        </dgm:presLayoutVars>
      </dgm:prSet>
      <dgm:spPr/>
      <dgm:t>
        <a:bodyPr/>
        <a:lstStyle/>
        <a:p>
          <a:endParaRPr lang="zh-TW" altLang="en-US"/>
        </a:p>
      </dgm:t>
    </dgm:pt>
    <dgm:pt modelId="{6E017AC8-B1A6-45D5-8E9D-944ECDE69D32}" type="pres">
      <dgm:prSet presAssocID="{7BF78484-2C86-446B-97F0-68A4160D552A}" presName="sp" presStyleCnt="0"/>
      <dgm:spPr/>
    </dgm:pt>
    <dgm:pt modelId="{AAD81E19-8100-4FAD-A3B8-6FA5EA2A8038}" type="pres">
      <dgm:prSet presAssocID="{A50FB089-EF2F-415A-B58A-D82B125534B5}" presName="composite" presStyleCnt="0"/>
      <dgm:spPr/>
    </dgm:pt>
    <dgm:pt modelId="{9BC92711-4654-4A56-8472-83105736D60A}" type="pres">
      <dgm:prSet presAssocID="{A50FB089-EF2F-415A-B58A-D82B125534B5}" presName="parentText" presStyleLbl="alignNode1" presStyleIdx="4" presStyleCnt="5" custLinFactNeighborX="1577" custLinFactNeighborY="1661">
        <dgm:presLayoutVars>
          <dgm:chMax val="1"/>
          <dgm:bulletEnabled val="1"/>
        </dgm:presLayoutVars>
      </dgm:prSet>
      <dgm:spPr/>
      <dgm:t>
        <a:bodyPr/>
        <a:lstStyle/>
        <a:p>
          <a:endParaRPr lang="zh-TW" altLang="en-US"/>
        </a:p>
      </dgm:t>
    </dgm:pt>
    <dgm:pt modelId="{E4F31C9B-2931-4DB0-9E88-1D7EF6248F0D}" type="pres">
      <dgm:prSet presAssocID="{A50FB089-EF2F-415A-B58A-D82B125534B5}" presName="descendantText" presStyleLbl="alignAcc1" presStyleIdx="4" presStyleCnt="5">
        <dgm:presLayoutVars>
          <dgm:bulletEnabled val="1"/>
        </dgm:presLayoutVars>
      </dgm:prSet>
      <dgm:spPr/>
      <dgm:t>
        <a:bodyPr/>
        <a:lstStyle/>
        <a:p>
          <a:endParaRPr lang="zh-TW" altLang="en-US"/>
        </a:p>
      </dgm:t>
    </dgm:pt>
  </dgm:ptLst>
  <dgm:cxnLst>
    <dgm:cxn modelId="{278B7CA2-AF3F-43BF-82A9-F3F05F1BFDF7}" type="presOf" srcId="{95AD3F3C-34B1-4ED5-A21A-4FD964C2F71C}" destId="{E58CBC54-EDBA-4535-B93A-EE457D78B73E}" srcOrd="0" destOrd="0" presId="urn:microsoft.com/office/officeart/2005/8/layout/chevron2"/>
    <dgm:cxn modelId="{1DFD75DA-8C9B-4DFD-A538-7A4C046A36F8}" type="presOf" srcId="{6B4EDFA2-8E18-49C7-A9F3-7FEE04550457}" destId="{7CEDF3B6-8ADF-4A3F-AE0F-474C05590551}" srcOrd="0" destOrd="0" presId="urn:microsoft.com/office/officeart/2005/8/layout/chevron2"/>
    <dgm:cxn modelId="{DD0AC63E-DC01-4695-8C2C-7452AE91A0D9}" srcId="{A50FB089-EF2F-415A-B58A-D82B125534B5}" destId="{0B3AD6CC-549D-4360-B715-A440575B1CAB}" srcOrd="0" destOrd="0" parTransId="{8F8A0F80-D914-495B-9AE0-F76347071D35}" sibTransId="{F50EC7CC-ED2F-4548-BD12-541B919DED88}"/>
    <dgm:cxn modelId="{01C1AAFD-EE1B-409B-B5E2-52EEC192D9BA}" type="presOf" srcId="{DC3CEEE6-860F-4ED4-A69D-44E7ACA20C3F}" destId="{07EDA437-33F8-44BC-A23C-7FEF9FC73C9C}" srcOrd="0" destOrd="0" presId="urn:microsoft.com/office/officeart/2005/8/layout/chevron2"/>
    <dgm:cxn modelId="{3D05BADA-33C4-4998-B7E1-7AFC5DBFED89}" srcId="{6B4EDFA2-8E18-49C7-A9F3-7FEE04550457}" destId="{214A88E7-8E0D-4975-B669-231A32974F87}" srcOrd="3" destOrd="0" parTransId="{EC7E0421-23E7-46C3-90D1-3A9BF035AB22}" sibTransId="{7BF78484-2C86-446B-97F0-68A4160D552A}"/>
    <dgm:cxn modelId="{8DAAD3C9-88F2-4FD1-9FB9-4A47B2B08AB7}" srcId="{6B4EDFA2-8E18-49C7-A9F3-7FEE04550457}" destId="{AEFAADE3-AE70-47EA-AE73-9E2C1ECC4870}" srcOrd="1" destOrd="0" parTransId="{A01E9AF6-960C-41FD-8C33-834A42795E49}" sibTransId="{CBA06A9B-AFAD-48A7-A259-ACE234D33B9D}"/>
    <dgm:cxn modelId="{29AC8C0F-3CA1-412C-B876-3C78E41BFDFF}" type="presOf" srcId="{AEFAADE3-AE70-47EA-AE73-9E2C1ECC4870}" destId="{0A7D75D7-BE83-4747-B6AC-8AA29690599B}" srcOrd="0" destOrd="0" presId="urn:microsoft.com/office/officeart/2005/8/layout/chevron2"/>
    <dgm:cxn modelId="{1016CF6D-8D4E-431F-8BAB-BE8EA3DF0951}" srcId="{DC3CEEE6-860F-4ED4-A69D-44E7ACA20C3F}" destId="{BEDF4627-73D2-447E-A761-50FE4E7EF9E2}" srcOrd="0" destOrd="0" parTransId="{5FC585A4-9385-491E-9F51-35DB942E4E5A}" sibTransId="{252530B4-92D8-42AF-824C-D16EC7131ADE}"/>
    <dgm:cxn modelId="{CD065CF5-2076-414B-A00B-2736B6DC75ED}" type="presOf" srcId="{BEDF4627-73D2-447E-A761-50FE4E7EF9E2}" destId="{E00E52BE-3025-4102-886B-B00B70FA9527}" srcOrd="0" destOrd="0" presId="urn:microsoft.com/office/officeart/2005/8/layout/chevron2"/>
    <dgm:cxn modelId="{8BA8BFA3-EA12-4FFD-84B3-28D100C063DB}" srcId="{6B4EDFA2-8E18-49C7-A9F3-7FEE04550457}" destId="{DC3CEEE6-860F-4ED4-A69D-44E7ACA20C3F}" srcOrd="0" destOrd="0" parTransId="{53E2AA3E-566C-474A-B58E-BA671D95AE44}" sibTransId="{5A2164AF-6D8F-4F8B-A906-34D475D90A16}"/>
    <dgm:cxn modelId="{4EF5147E-1C59-4AAC-8678-C7E0DAA56A26}" srcId="{214A88E7-8E0D-4975-B669-231A32974F87}" destId="{F17AC4BA-7C6C-4BA8-9BDF-F4F2E45C169B}" srcOrd="0" destOrd="0" parTransId="{4023E6E8-0958-46F6-8332-3DDA8DB8B18E}" sibTransId="{31427577-8EEB-44BB-A376-321A20D51EFA}"/>
    <dgm:cxn modelId="{F33FB0C0-0B8B-4D56-BBA6-6B8E62467624}" type="presOf" srcId="{214A88E7-8E0D-4975-B669-231A32974F87}" destId="{76894497-9FA7-40F7-A694-1ECBCF1EF42A}" srcOrd="0" destOrd="0" presId="urn:microsoft.com/office/officeart/2005/8/layout/chevron2"/>
    <dgm:cxn modelId="{D2FCB5C5-1AF3-4545-8DBA-F0BCE869F520}" type="presOf" srcId="{0B3AD6CC-549D-4360-B715-A440575B1CAB}" destId="{E4F31C9B-2931-4DB0-9E88-1D7EF6248F0D}" srcOrd="0" destOrd="0" presId="urn:microsoft.com/office/officeart/2005/8/layout/chevron2"/>
    <dgm:cxn modelId="{4B0775EA-B852-40E9-969F-21B2B2BB57ED}" srcId="{345B4CEC-0186-4637-9213-3E86364C84FC}" destId="{D57E6DA7-E43F-4056-9540-A03173A39933}" srcOrd="0" destOrd="0" parTransId="{06FA88AE-4683-4358-8D52-817CDD1C8629}" sibTransId="{FA76A9C1-C458-44DA-AEC9-309E31C950BA}"/>
    <dgm:cxn modelId="{C908C943-B1A7-4E8A-BAFD-AD90D7EF469B}" type="presOf" srcId="{F17AC4BA-7C6C-4BA8-9BDF-F4F2E45C169B}" destId="{AE5554CB-9EFD-4770-BC8B-5A80D5C448F7}" srcOrd="0" destOrd="0" presId="urn:microsoft.com/office/officeart/2005/8/layout/chevron2"/>
    <dgm:cxn modelId="{7E5F3E6F-9794-447C-9298-18B519F6C50D}" srcId="{6B4EDFA2-8E18-49C7-A9F3-7FEE04550457}" destId="{345B4CEC-0186-4637-9213-3E86364C84FC}" srcOrd="2" destOrd="0" parTransId="{EDDBDBB9-E443-4851-B0A6-2101C527D594}" sibTransId="{B5B5E5FA-E7B5-48DA-86F1-00E8B4FA61DD}"/>
    <dgm:cxn modelId="{54D929B6-D6EE-4EEB-98B6-3176A9A62577}" type="presOf" srcId="{A50FB089-EF2F-415A-B58A-D82B125534B5}" destId="{9BC92711-4654-4A56-8472-83105736D60A}" srcOrd="0" destOrd="0" presId="urn:microsoft.com/office/officeart/2005/8/layout/chevron2"/>
    <dgm:cxn modelId="{01939784-C512-430D-9476-5A5B6DA3748D}" type="presOf" srcId="{345B4CEC-0186-4637-9213-3E86364C84FC}" destId="{FA1E4B47-0B77-4BF8-A7B4-34CFBAFF4370}" srcOrd="0" destOrd="0" presId="urn:microsoft.com/office/officeart/2005/8/layout/chevron2"/>
    <dgm:cxn modelId="{CEBD9E44-3636-4733-829C-24B539D30D3C}" srcId="{6B4EDFA2-8E18-49C7-A9F3-7FEE04550457}" destId="{A50FB089-EF2F-415A-B58A-D82B125534B5}" srcOrd="4" destOrd="0" parTransId="{9A2D73BF-F77A-4E92-9C2E-47F56934B7DB}" sibTransId="{CFDD1B15-39CB-4507-84B7-DB19707BBF1F}"/>
    <dgm:cxn modelId="{C737632E-826A-47CE-A0AF-D8970D2E0D42}" type="presOf" srcId="{D57E6DA7-E43F-4056-9540-A03173A39933}" destId="{7E7656CA-8DB8-41E3-88A6-5FB680415A83}" srcOrd="0" destOrd="0" presId="urn:microsoft.com/office/officeart/2005/8/layout/chevron2"/>
    <dgm:cxn modelId="{E3B663D2-AB01-43A0-8043-B3261E7A3787}" srcId="{AEFAADE3-AE70-47EA-AE73-9E2C1ECC4870}" destId="{95AD3F3C-34B1-4ED5-A21A-4FD964C2F71C}" srcOrd="0" destOrd="0" parTransId="{56AC4546-BB18-44A6-AE23-189B06F1E322}" sibTransId="{8ABB3869-09E2-4862-B161-6563CA04C2CF}"/>
    <dgm:cxn modelId="{7B45D97F-1C8D-49CB-A9AC-FE410D5C00A9}" type="presParOf" srcId="{7CEDF3B6-8ADF-4A3F-AE0F-474C05590551}" destId="{722673D6-AEDB-4772-965D-A2ECC00246D5}" srcOrd="0" destOrd="0" presId="urn:microsoft.com/office/officeart/2005/8/layout/chevron2"/>
    <dgm:cxn modelId="{7617CC81-1DD2-411A-ADF7-A6EF285066CA}" type="presParOf" srcId="{722673D6-AEDB-4772-965D-A2ECC00246D5}" destId="{07EDA437-33F8-44BC-A23C-7FEF9FC73C9C}" srcOrd="0" destOrd="0" presId="urn:microsoft.com/office/officeart/2005/8/layout/chevron2"/>
    <dgm:cxn modelId="{0C539CB7-64E3-4E3F-8184-8B0C1FD0EC29}" type="presParOf" srcId="{722673D6-AEDB-4772-965D-A2ECC00246D5}" destId="{E00E52BE-3025-4102-886B-B00B70FA9527}" srcOrd="1" destOrd="0" presId="urn:microsoft.com/office/officeart/2005/8/layout/chevron2"/>
    <dgm:cxn modelId="{D2660178-4B2F-46D1-86A2-8916214BAF69}" type="presParOf" srcId="{7CEDF3B6-8ADF-4A3F-AE0F-474C05590551}" destId="{E05126C4-5C82-4E21-8E22-E8863124ADAC}" srcOrd="1" destOrd="0" presId="urn:microsoft.com/office/officeart/2005/8/layout/chevron2"/>
    <dgm:cxn modelId="{7D8A60BF-5C91-4003-AB63-99ED2FA968FF}" type="presParOf" srcId="{7CEDF3B6-8ADF-4A3F-AE0F-474C05590551}" destId="{AA334554-2536-40F7-9E4F-54A0ECF0DA22}" srcOrd="2" destOrd="0" presId="urn:microsoft.com/office/officeart/2005/8/layout/chevron2"/>
    <dgm:cxn modelId="{B43C74F2-F245-4303-AF25-9CE4C72F34F5}" type="presParOf" srcId="{AA334554-2536-40F7-9E4F-54A0ECF0DA22}" destId="{0A7D75D7-BE83-4747-B6AC-8AA29690599B}" srcOrd="0" destOrd="0" presId="urn:microsoft.com/office/officeart/2005/8/layout/chevron2"/>
    <dgm:cxn modelId="{4FAD4847-8F8D-4611-8A0C-413AE860C826}" type="presParOf" srcId="{AA334554-2536-40F7-9E4F-54A0ECF0DA22}" destId="{E58CBC54-EDBA-4535-B93A-EE457D78B73E}" srcOrd="1" destOrd="0" presId="urn:microsoft.com/office/officeart/2005/8/layout/chevron2"/>
    <dgm:cxn modelId="{83D6A530-1E79-4BDA-82F5-9C064B4E0487}" type="presParOf" srcId="{7CEDF3B6-8ADF-4A3F-AE0F-474C05590551}" destId="{900FA87B-92DF-4275-A960-B304FA66692B}" srcOrd="3" destOrd="0" presId="urn:microsoft.com/office/officeart/2005/8/layout/chevron2"/>
    <dgm:cxn modelId="{0D8B23F7-30C0-4661-BF2D-A5BAD3E94CE2}" type="presParOf" srcId="{7CEDF3B6-8ADF-4A3F-AE0F-474C05590551}" destId="{5D25CFEA-40CE-4F77-BF8E-7F8669450DE6}" srcOrd="4" destOrd="0" presId="urn:microsoft.com/office/officeart/2005/8/layout/chevron2"/>
    <dgm:cxn modelId="{3D2D8FB8-6C44-4806-A63C-56CD151810C7}" type="presParOf" srcId="{5D25CFEA-40CE-4F77-BF8E-7F8669450DE6}" destId="{FA1E4B47-0B77-4BF8-A7B4-34CFBAFF4370}" srcOrd="0" destOrd="0" presId="urn:microsoft.com/office/officeart/2005/8/layout/chevron2"/>
    <dgm:cxn modelId="{06D835D3-8C4A-4601-B27F-626370AF3727}" type="presParOf" srcId="{5D25CFEA-40CE-4F77-BF8E-7F8669450DE6}" destId="{7E7656CA-8DB8-41E3-88A6-5FB680415A83}" srcOrd="1" destOrd="0" presId="urn:microsoft.com/office/officeart/2005/8/layout/chevron2"/>
    <dgm:cxn modelId="{80EE6A91-EC30-4808-84A9-FE7F5969D6CA}" type="presParOf" srcId="{7CEDF3B6-8ADF-4A3F-AE0F-474C05590551}" destId="{D1EFCAE2-A790-472A-8DC3-CBA4C0987B4A}" srcOrd="5" destOrd="0" presId="urn:microsoft.com/office/officeart/2005/8/layout/chevron2"/>
    <dgm:cxn modelId="{BA8D8F4D-0EAD-4DA2-901F-F971F75872E6}" type="presParOf" srcId="{7CEDF3B6-8ADF-4A3F-AE0F-474C05590551}" destId="{D1A1DDD3-2C9C-4E36-88C7-C32F2B893569}" srcOrd="6" destOrd="0" presId="urn:microsoft.com/office/officeart/2005/8/layout/chevron2"/>
    <dgm:cxn modelId="{0A8B173B-3574-4DA2-8961-C30B3E4A319B}" type="presParOf" srcId="{D1A1DDD3-2C9C-4E36-88C7-C32F2B893569}" destId="{76894497-9FA7-40F7-A694-1ECBCF1EF42A}" srcOrd="0" destOrd="0" presId="urn:microsoft.com/office/officeart/2005/8/layout/chevron2"/>
    <dgm:cxn modelId="{8C882B55-5D71-4A94-9413-091095D01468}" type="presParOf" srcId="{D1A1DDD3-2C9C-4E36-88C7-C32F2B893569}" destId="{AE5554CB-9EFD-4770-BC8B-5A80D5C448F7}" srcOrd="1" destOrd="0" presId="urn:microsoft.com/office/officeart/2005/8/layout/chevron2"/>
    <dgm:cxn modelId="{8A0EE70F-89D4-4EB3-AE33-3FD15BF7E4FD}" type="presParOf" srcId="{7CEDF3B6-8ADF-4A3F-AE0F-474C05590551}" destId="{6E017AC8-B1A6-45D5-8E9D-944ECDE69D32}" srcOrd="7" destOrd="0" presId="urn:microsoft.com/office/officeart/2005/8/layout/chevron2"/>
    <dgm:cxn modelId="{3D6F19DA-5A35-4092-BE9E-150E17F0AFD8}" type="presParOf" srcId="{7CEDF3B6-8ADF-4A3F-AE0F-474C05590551}" destId="{AAD81E19-8100-4FAD-A3B8-6FA5EA2A8038}" srcOrd="8" destOrd="0" presId="urn:microsoft.com/office/officeart/2005/8/layout/chevron2"/>
    <dgm:cxn modelId="{66404C58-13DF-498C-BAB2-9ECBD2E353DA}" type="presParOf" srcId="{AAD81E19-8100-4FAD-A3B8-6FA5EA2A8038}" destId="{9BC92711-4654-4A56-8472-83105736D60A}" srcOrd="0" destOrd="0" presId="urn:microsoft.com/office/officeart/2005/8/layout/chevron2"/>
    <dgm:cxn modelId="{DD89D38B-9E29-43A7-BA5E-124D9CAE5FF9}" type="presParOf" srcId="{AAD81E19-8100-4FAD-A3B8-6FA5EA2A8038}" destId="{E4F31C9B-2931-4DB0-9E88-1D7EF6248F0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DA437-33F8-44BC-A23C-7FEF9FC73C9C}">
      <dsp:nvSpPr>
        <dsp:cNvPr id="0" name=""/>
        <dsp:cNvSpPr/>
      </dsp:nvSpPr>
      <dsp:spPr>
        <a:xfrm rot="5400000">
          <a:off x="-145954" y="147711"/>
          <a:ext cx="973032" cy="681122"/>
        </a:xfrm>
        <a:prstGeom prst="chevron">
          <a:avLst/>
        </a:prstGeom>
        <a:solidFill>
          <a:schemeClr val="accent2">
            <a:lumMod val="20000"/>
            <a:lumOff val="8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zh-TW" altLang="en-US" sz="2200" kern="1200" dirty="0">
            <a:solidFill>
              <a:schemeClr val="tx2">
                <a:lumMod val="50000"/>
              </a:schemeClr>
            </a:solidFill>
          </a:endParaRPr>
        </a:p>
      </dsp:txBody>
      <dsp:txXfrm rot="-5400000">
        <a:off x="1" y="342317"/>
        <a:ext cx="681122" cy="291910"/>
      </dsp:txXfrm>
    </dsp:sp>
    <dsp:sp modelId="{E00E52BE-3025-4102-886B-B00B70FA9527}">
      <dsp:nvSpPr>
        <dsp:cNvPr id="0" name=""/>
        <dsp:cNvSpPr/>
      </dsp:nvSpPr>
      <dsp:spPr>
        <a:xfrm rot="5400000">
          <a:off x="5908798" y="-5225919"/>
          <a:ext cx="632470" cy="11087823"/>
        </a:xfrm>
        <a:prstGeom prst="round2Same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altLang="zh-TW" sz="2200" kern="1200" dirty="0">
              <a:solidFill>
                <a:schemeClr val="tx2">
                  <a:lumMod val="50000"/>
                </a:schemeClr>
              </a:solidFill>
            </a:rPr>
            <a:t>Estimate carbon stocks in GC1 and GS1</a:t>
          </a:r>
          <a:endParaRPr lang="zh-TW" altLang="en-US" sz="2200" kern="1200" dirty="0">
            <a:solidFill>
              <a:schemeClr val="tx2">
                <a:lumMod val="50000"/>
              </a:schemeClr>
            </a:solidFill>
          </a:endParaRPr>
        </a:p>
      </dsp:txBody>
      <dsp:txXfrm rot="-5400000">
        <a:off x="681122" y="32632"/>
        <a:ext cx="11056948" cy="570720"/>
      </dsp:txXfrm>
    </dsp:sp>
    <dsp:sp modelId="{0A7D75D7-BE83-4747-B6AC-8AA29690599B}">
      <dsp:nvSpPr>
        <dsp:cNvPr id="0" name=""/>
        <dsp:cNvSpPr/>
      </dsp:nvSpPr>
      <dsp:spPr>
        <a:xfrm rot="5400000">
          <a:off x="-145954" y="1002125"/>
          <a:ext cx="973032" cy="681122"/>
        </a:xfrm>
        <a:prstGeom prst="chevron">
          <a:avLst/>
        </a:prstGeom>
        <a:solidFill>
          <a:schemeClr val="accent2">
            <a:lumMod val="40000"/>
            <a:lumOff val="6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zh-TW" altLang="en-US" sz="2200" kern="1200" dirty="0">
            <a:solidFill>
              <a:schemeClr val="tx2">
                <a:lumMod val="50000"/>
              </a:schemeClr>
            </a:solidFill>
          </a:endParaRPr>
        </a:p>
      </dsp:txBody>
      <dsp:txXfrm rot="-5400000">
        <a:off x="1" y="1196731"/>
        <a:ext cx="681122" cy="291910"/>
      </dsp:txXfrm>
    </dsp:sp>
    <dsp:sp modelId="{E58CBC54-EDBA-4535-B93A-EE457D78B73E}">
      <dsp:nvSpPr>
        <dsp:cNvPr id="0" name=""/>
        <dsp:cNvSpPr/>
      </dsp:nvSpPr>
      <dsp:spPr>
        <a:xfrm rot="5400000">
          <a:off x="5908798" y="-4371505"/>
          <a:ext cx="632470" cy="11087823"/>
        </a:xfrm>
        <a:prstGeom prst="round2Same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altLang="zh-TW" sz="2200" kern="1200" dirty="0">
              <a:solidFill>
                <a:schemeClr val="tx2">
                  <a:lumMod val="50000"/>
                </a:schemeClr>
              </a:solidFill>
            </a:rPr>
            <a:t>Examine whether the seasonal difference existed</a:t>
          </a:r>
          <a:endParaRPr lang="zh-TW" altLang="en-US" sz="2200" kern="1200" dirty="0">
            <a:solidFill>
              <a:schemeClr val="tx2">
                <a:lumMod val="50000"/>
              </a:schemeClr>
            </a:solidFill>
          </a:endParaRPr>
        </a:p>
      </dsp:txBody>
      <dsp:txXfrm rot="-5400000">
        <a:off x="681122" y="887046"/>
        <a:ext cx="11056948" cy="570720"/>
      </dsp:txXfrm>
    </dsp:sp>
    <dsp:sp modelId="{FA1E4B47-0B77-4BF8-A7B4-34CFBAFF4370}">
      <dsp:nvSpPr>
        <dsp:cNvPr id="0" name=""/>
        <dsp:cNvSpPr/>
      </dsp:nvSpPr>
      <dsp:spPr>
        <a:xfrm rot="5400000">
          <a:off x="-145954" y="1856538"/>
          <a:ext cx="973032" cy="681122"/>
        </a:xfrm>
        <a:prstGeom prst="chevron">
          <a:avLst/>
        </a:prstGeom>
        <a:solidFill>
          <a:schemeClr val="accent3">
            <a:lumMod val="60000"/>
            <a:lumOff val="4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zh-TW" altLang="en-US" sz="2200" kern="1200" dirty="0">
            <a:solidFill>
              <a:schemeClr val="tx2">
                <a:lumMod val="50000"/>
              </a:schemeClr>
            </a:solidFill>
          </a:endParaRPr>
        </a:p>
      </dsp:txBody>
      <dsp:txXfrm rot="-5400000">
        <a:off x="1" y="2051144"/>
        <a:ext cx="681122" cy="291910"/>
      </dsp:txXfrm>
    </dsp:sp>
    <dsp:sp modelId="{7E7656CA-8DB8-41E3-88A6-5FB680415A83}">
      <dsp:nvSpPr>
        <dsp:cNvPr id="0" name=""/>
        <dsp:cNvSpPr/>
      </dsp:nvSpPr>
      <dsp:spPr>
        <a:xfrm rot="5400000">
          <a:off x="5908798" y="-3517092"/>
          <a:ext cx="632470" cy="11087823"/>
        </a:xfrm>
        <a:prstGeom prst="round2Same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altLang="zh-TW" sz="2200" kern="1200" dirty="0">
              <a:solidFill>
                <a:schemeClr val="tx2">
                  <a:lumMod val="50000"/>
                </a:schemeClr>
              </a:solidFill>
            </a:rPr>
            <a:t>Combine biogeochemical data</a:t>
          </a:r>
          <a:endParaRPr lang="zh-TW" altLang="en-US" sz="2200" kern="1200" dirty="0">
            <a:solidFill>
              <a:schemeClr val="tx2">
                <a:lumMod val="50000"/>
              </a:schemeClr>
            </a:solidFill>
          </a:endParaRPr>
        </a:p>
      </dsp:txBody>
      <dsp:txXfrm rot="-5400000">
        <a:off x="681122" y="1741459"/>
        <a:ext cx="11056948" cy="570720"/>
      </dsp:txXfrm>
    </dsp:sp>
    <dsp:sp modelId="{76894497-9FA7-40F7-A694-1ECBCF1EF42A}">
      <dsp:nvSpPr>
        <dsp:cNvPr id="0" name=""/>
        <dsp:cNvSpPr/>
      </dsp:nvSpPr>
      <dsp:spPr>
        <a:xfrm rot="5400000">
          <a:off x="-145954" y="2710952"/>
          <a:ext cx="973032" cy="681122"/>
        </a:xfrm>
        <a:prstGeom prst="chevron">
          <a:avLst/>
        </a:prstGeom>
        <a:solidFill>
          <a:schemeClr val="accent3">
            <a:lumMod val="75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zh-TW" altLang="en-US" sz="2200" kern="1200" dirty="0">
            <a:solidFill>
              <a:schemeClr val="tx2">
                <a:lumMod val="50000"/>
              </a:schemeClr>
            </a:solidFill>
          </a:endParaRPr>
        </a:p>
      </dsp:txBody>
      <dsp:txXfrm rot="-5400000">
        <a:off x="1" y="2905558"/>
        <a:ext cx="681122" cy="291910"/>
      </dsp:txXfrm>
    </dsp:sp>
    <dsp:sp modelId="{AE5554CB-9EFD-4770-BC8B-5A80D5C448F7}">
      <dsp:nvSpPr>
        <dsp:cNvPr id="0" name=""/>
        <dsp:cNvSpPr/>
      </dsp:nvSpPr>
      <dsp:spPr>
        <a:xfrm rot="5400000">
          <a:off x="5908798" y="-2662678"/>
          <a:ext cx="632470" cy="11087823"/>
        </a:xfrm>
        <a:prstGeom prst="round2Same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altLang="zh-TW" sz="2200" kern="1200" dirty="0">
              <a:solidFill>
                <a:schemeClr val="tx2">
                  <a:lumMod val="50000"/>
                </a:schemeClr>
              </a:solidFill>
            </a:rPr>
            <a:t>Construct LIM models to compare carbon flows</a:t>
          </a:r>
          <a:endParaRPr lang="zh-TW" altLang="en-US" sz="2200" kern="1200" dirty="0">
            <a:solidFill>
              <a:schemeClr val="tx2">
                <a:lumMod val="50000"/>
              </a:schemeClr>
            </a:solidFill>
          </a:endParaRPr>
        </a:p>
      </dsp:txBody>
      <dsp:txXfrm rot="-5400000">
        <a:off x="681122" y="2595873"/>
        <a:ext cx="11056948" cy="570720"/>
      </dsp:txXfrm>
    </dsp:sp>
    <dsp:sp modelId="{9BC92711-4654-4A56-8472-83105736D60A}">
      <dsp:nvSpPr>
        <dsp:cNvPr id="0" name=""/>
        <dsp:cNvSpPr/>
      </dsp:nvSpPr>
      <dsp:spPr>
        <a:xfrm rot="5400000">
          <a:off x="-135213" y="3567122"/>
          <a:ext cx="973032" cy="681122"/>
        </a:xfrm>
        <a:prstGeom prst="chevron">
          <a:avLst/>
        </a:prstGeom>
        <a:solidFill>
          <a:schemeClr val="accent3">
            <a:lumMod val="50000"/>
          </a:schemeClr>
        </a:solidFill>
        <a:ln w="12700" cap="flat" cmpd="sng" algn="ctr">
          <a:solidFill>
            <a:schemeClr val="accent6">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zh-TW" altLang="en-US" sz="2200" kern="1200" dirty="0">
            <a:solidFill>
              <a:schemeClr val="tx2">
                <a:lumMod val="50000"/>
              </a:schemeClr>
            </a:solidFill>
          </a:endParaRPr>
        </a:p>
      </dsp:txBody>
      <dsp:txXfrm rot="-5400000">
        <a:off x="10742" y="3761728"/>
        <a:ext cx="681122" cy="291910"/>
      </dsp:txXfrm>
    </dsp:sp>
    <dsp:sp modelId="{E4F31C9B-2931-4DB0-9E88-1D7EF6248F0D}">
      <dsp:nvSpPr>
        <dsp:cNvPr id="0" name=""/>
        <dsp:cNvSpPr/>
      </dsp:nvSpPr>
      <dsp:spPr>
        <a:xfrm rot="5400000">
          <a:off x="5908798" y="-1808265"/>
          <a:ext cx="632470" cy="11087823"/>
        </a:xfrm>
        <a:prstGeom prst="round2Same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altLang="zh-TW" sz="2200" kern="1200" dirty="0">
              <a:solidFill>
                <a:schemeClr val="tx2">
                  <a:lumMod val="50000"/>
                </a:schemeClr>
              </a:solidFill>
            </a:rPr>
            <a:t>Use network indices to examine the ecosystem function</a:t>
          </a:r>
          <a:endParaRPr lang="zh-TW" altLang="en-US" sz="2200" kern="1200" dirty="0">
            <a:solidFill>
              <a:schemeClr val="tx2">
                <a:lumMod val="50000"/>
              </a:schemeClr>
            </a:solidFill>
          </a:endParaRPr>
        </a:p>
      </dsp:txBody>
      <dsp:txXfrm rot="-5400000">
        <a:off x="681122" y="3450286"/>
        <a:ext cx="11056948" cy="5707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129413-4458-4931-845B-ABB87878A334}" type="datetimeFigureOut">
              <a:rPr lang="zh-TW" altLang="en-US" smtClean="0"/>
              <a:t>2022/8/15</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F2C028-3BE5-49C8-9656-739C7845CF09}" type="slidenum">
              <a:rPr lang="zh-TW" altLang="en-US" smtClean="0"/>
              <a:t>‹#›</a:t>
            </a:fld>
            <a:endParaRPr lang="zh-TW" altLang="en-US"/>
          </a:p>
        </p:txBody>
      </p:sp>
    </p:spTree>
    <p:extLst>
      <p:ext uri="{BB962C8B-B14F-4D97-AF65-F5344CB8AC3E}">
        <p14:creationId xmlns:p14="http://schemas.microsoft.com/office/powerpoint/2010/main" val="1145611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D8585-E542-4DB9-868F-87EF789C585F}" type="datetimeFigureOut">
              <a:rPr lang="zh-TW" altLang="en-US" smtClean="0"/>
              <a:t>2022/8/15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88338-6FFA-4623-8EEC-62E664D627B7}" type="slidenum">
              <a:rPr lang="zh-TW" altLang="en-US" smtClean="0"/>
              <a:t>‹#›</a:t>
            </a:fld>
            <a:endParaRPr lang="zh-TW" altLang="en-US"/>
          </a:p>
        </p:txBody>
      </p:sp>
    </p:spTree>
    <p:extLst>
      <p:ext uri="{BB962C8B-B14F-4D97-AF65-F5344CB8AC3E}">
        <p14:creationId xmlns:p14="http://schemas.microsoft.com/office/powerpoint/2010/main" val="406578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a:t>大家好，我是台大海研所生漁組的董珏辰，</a:t>
            </a:r>
            <a:endParaRPr lang="en-US" altLang="zh-TW" dirty="0"/>
          </a:p>
          <a:p>
            <a:r>
              <a:rPr lang="zh-TW" altLang="en-US" dirty="0"/>
              <a:t>我今天要跟大家分享的是我的研究主題，高屏峽谷中底棲生物食物網的碳循環，</a:t>
            </a:r>
            <a:endParaRPr lang="en-US" altLang="zh-TW" dirty="0"/>
          </a:p>
          <a:p>
            <a:r>
              <a:rPr lang="zh-TW" altLang="en-US" dirty="0"/>
              <a:t>我的指導老師是魏志潾老師</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a:t>
            </a:fld>
            <a:endParaRPr lang="zh-TW" altLang="en-US"/>
          </a:p>
        </p:txBody>
      </p:sp>
    </p:spTree>
    <p:extLst>
      <p:ext uri="{BB962C8B-B14F-4D97-AF65-F5344CB8AC3E}">
        <p14:creationId xmlns:p14="http://schemas.microsoft.com/office/powerpoint/2010/main" val="171365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採集到的沉積物進行了不同的處理，生物的部分依照生物的大小區分成細菌、中型跟大型底棲生物，按照不同的採樣流程，細菌的話計算了細胞的數量，中型跟大型生物則是採樣後過篩並進行鑑定種類並量測大小，非生物的部分則是分析沉積物表面十公分的總有機碳。最後經過單位換算及碳的換算得到每個部份的碳存量並以每平方公尺毫克碳表示</a:t>
            </a: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10</a:t>
            </a:fld>
            <a:endParaRPr lang="zh-TW" altLang="en-US"/>
          </a:p>
        </p:txBody>
      </p:sp>
    </p:spTree>
    <p:extLst>
      <p:ext uri="{BB962C8B-B14F-4D97-AF65-F5344CB8AC3E}">
        <p14:creationId xmlns:p14="http://schemas.microsoft.com/office/powerpoint/2010/main" val="400401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這裡稍微介紹一下</a:t>
            </a:r>
            <a:r>
              <a:rPr lang="zh-TW" altLang="en-US" kern="100" dirty="0">
                <a:latin typeface="Times New Roman" panose="02020603050405020304" pitchFamily="18" charset="0"/>
                <a:cs typeface="Times New Roman" panose="02020603050405020304" pitchFamily="18" charset="0"/>
              </a:rPr>
              <a:t>線性逆推模型</a:t>
            </a:r>
            <a:r>
              <a:rPr lang="en-US" altLang="zh-TW" kern="100" dirty="0">
                <a:latin typeface="Times New Roman" panose="02020603050405020304" pitchFamily="18" charset="0"/>
                <a:cs typeface="Times New Roman" panose="02020603050405020304" pitchFamily="18" charset="0"/>
              </a:rPr>
              <a:t>(LIM)</a:t>
            </a:r>
            <a:r>
              <a:rPr lang="zh-TW" altLang="en-US" kern="100" dirty="0">
                <a:latin typeface="Times New Roman" panose="02020603050405020304" pitchFamily="18" charset="0"/>
                <a:cs typeface="Times New Roman" panose="02020603050405020304" pitchFamily="18" charset="0"/>
              </a:rPr>
              <a:t>的建立方式，首先定義出食物網的架構，</a:t>
            </a:r>
            <a:r>
              <a:rPr lang="zh-TW" altLang="en-US" kern="100" baseline="0" dirty="0">
                <a:latin typeface="Times New Roman" panose="02020603050405020304" pitchFamily="18" charset="0"/>
                <a:cs typeface="Times New Roman" panose="02020603050405020304" pitchFamily="18" charset="0"/>
              </a:rPr>
              <a:t>接著我們必須透過一些限制條件</a:t>
            </a:r>
            <a:r>
              <a:rPr lang="en-US" altLang="zh-TW" kern="100" baseline="0" dirty="0">
                <a:latin typeface="Times New Roman" panose="02020603050405020304" pitchFamily="18" charset="0"/>
                <a:cs typeface="Times New Roman" panose="02020603050405020304" pitchFamily="18" charset="0"/>
              </a:rPr>
              <a:t>(</a:t>
            </a:r>
            <a:r>
              <a:rPr lang="zh-TW" altLang="en-US" kern="100" baseline="0" dirty="0">
                <a:latin typeface="Times New Roman" panose="02020603050405020304" pitchFamily="18" charset="0"/>
                <a:cs typeface="Times New Roman" panose="02020603050405020304" pitchFamily="18" charset="0"/>
              </a:rPr>
              <a:t>或稱為</a:t>
            </a:r>
            <a:r>
              <a:rPr lang="en-US" altLang="zh-TW" kern="100" baseline="0" dirty="0">
                <a:latin typeface="Times New Roman" panose="02020603050405020304" pitchFamily="18" charset="0"/>
                <a:cs typeface="Times New Roman" panose="02020603050405020304" pitchFamily="18" charset="0"/>
              </a:rPr>
              <a:t>constraint)</a:t>
            </a:r>
            <a:r>
              <a:rPr lang="zh-TW" altLang="en-US" kern="100" baseline="0" dirty="0">
                <a:latin typeface="Times New Roman" panose="02020603050405020304" pitchFamily="18" charset="0"/>
                <a:cs typeface="Times New Roman" panose="02020603050405020304" pitchFamily="18" charset="0"/>
              </a:rPr>
              <a:t>才能計算出這些能量流，例如能量守恆、現地或是文獻所量測到的參數，像是生物的攝食率、生長速率等，將這些關係式寫成方程式後可視為一個矩陣，最後透過線性逆推的方式我們就能同時得到所有未知的</a:t>
            </a:r>
            <a:r>
              <a:rPr lang="en-US" altLang="zh-TW" kern="100" baseline="0" dirty="0">
                <a:latin typeface="Times New Roman" panose="02020603050405020304" pitchFamily="18" charset="0"/>
                <a:cs typeface="Times New Roman" panose="02020603050405020304" pitchFamily="18" charset="0"/>
              </a:rPr>
              <a:t>flow</a:t>
            </a:r>
            <a:r>
              <a:rPr lang="zh-TW" altLang="en-US" kern="100" baseline="0" dirty="0">
                <a:latin typeface="Times New Roman" panose="02020603050405020304" pitchFamily="18" charset="0"/>
                <a:cs typeface="Times New Roman" panose="02020603050405020304" pitchFamily="18" charset="0"/>
              </a:rPr>
              <a:t>。因此在圖二中我們可以把</a:t>
            </a:r>
            <a:r>
              <a:rPr lang="en-US" altLang="zh-TW" kern="100" baseline="0" dirty="0">
                <a:latin typeface="Times New Roman" panose="02020603050405020304" pitchFamily="18" charset="0"/>
                <a:cs typeface="Times New Roman" panose="02020603050405020304" pitchFamily="18" charset="0"/>
              </a:rPr>
              <a:t>A,G,E</a:t>
            </a:r>
            <a:r>
              <a:rPr lang="zh-TW" altLang="en-US" kern="100" baseline="0" dirty="0">
                <a:latin typeface="Times New Roman" panose="02020603050405020304" pitchFamily="18" charset="0"/>
                <a:cs typeface="Times New Roman" panose="02020603050405020304" pitchFamily="18" charset="0"/>
              </a:rPr>
              <a:t>視為這些能量流在系統中流向的矩陣，而</a:t>
            </a:r>
            <a:r>
              <a:rPr lang="en-US" altLang="zh-TW" kern="100" baseline="0" dirty="0">
                <a:latin typeface="Times New Roman" panose="02020603050405020304" pitchFamily="18" charset="0"/>
                <a:cs typeface="Times New Roman" panose="02020603050405020304" pitchFamily="18" charset="0"/>
              </a:rPr>
              <a:t>x</a:t>
            </a:r>
            <a:r>
              <a:rPr lang="zh-TW" altLang="en-US" kern="100" baseline="0" dirty="0">
                <a:latin typeface="Times New Roman" panose="02020603050405020304" pitchFamily="18" charset="0"/>
                <a:cs typeface="Times New Roman" panose="02020603050405020304" pitchFamily="18" charset="0"/>
              </a:rPr>
              <a:t>則是這些未知能量流的</a:t>
            </a:r>
            <a:r>
              <a:rPr lang="en-US" altLang="zh-TW" kern="100" baseline="0" dirty="0">
                <a:latin typeface="Times New Roman" panose="02020603050405020304" pitchFamily="18" charset="0"/>
                <a:cs typeface="Times New Roman" panose="02020603050405020304" pitchFamily="18" charset="0"/>
              </a:rPr>
              <a:t>vector,</a:t>
            </a:r>
            <a:r>
              <a:rPr lang="zh-TW" altLang="en-US" kern="100" baseline="0" dirty="0">
                <a:latin typeface="Times New Roman" panose="02020603050405020304" pitchFamily="18" charset="0"/>
                <a:cs typeface="Times New Roman" panose="02020603050405020304" pitchFamily="18" charset="0"/>
              </a:rPr>
              <a:t> 最後</a:t>
            </a:r>
            <a:r>
              <a:rPr lang="en-US" altLang="zh-TW" kern="100" baseline="0" dirty="0" err="1">
                <a:latin typeface="Times New Roman" panose="02020603050405020304" pitchFamily="18" charset="0"/>
                <a:cs typeface="Times New Roman" panose="02020603050405020304" pitchFamily="18" charset="0"/>
              </a:rPr>
              <a:t>b,h,f</a:t>
            </a:r>
            <a:r>
              <a:rPr lang="zh-TW" altLang="en-US" kern="100" baseline="0" dirty="0">
                <a:latin typeface="Times New Roman" panose="02020603050405020304" pitchFamily="18" charset="0"/>
                <a:cs typeface="Times New Roman" panose="02020603050405020304" pitchFamily="18" charset="0"/>
              </a:rPr>
              <a:t>則是流向矩陣</a:t>
            </a:r>
            <a:r>
              <a:rPr lang="en-US" altLang="zh-TW" kern="100" baseline="0" dirty="0">
                <a:latin typeface="Times New Roman" panose="02020603050405020304" pitchFamily="18" charset="0"/>
                <a:cs typeface="Times New Roman" panose="02020603050405020304" pitchFamily="18" charset="0"/>
              </a:rPr>
              <a:t> </a:t>
            </a:r>
            <a:r>
              <a:rPr lang="zh-TW" altLang="en-US" kern="100" baseline="0" dirty="0">
                <a:latin typeface="Times New Roman" panose="02020603050405020304" pitchFamily="18" charset="0"/>
                <a:cs typeface="Times New Roman" panose="02020603050405020304" pitchFamily="18" charset="0"/>
              </a:rPr>
              <a:t>與未知的</a:t>
            </a:r>
            <a:r>
              <a:rPr lang="en-US" altLang="zh-TW" kern="100" baseline="0" dirty="0">
                <a:latin typeface="Times New Roman" panose="02020603050405020304" pitchFamily="18" charset="0"/>
                <a:cs typeface="Times New Roman" panose="02020603050405020304" pitchFamily="18" charset="0"/>
              </a:rPr>
              <a:t>flow </a:t>
            </a:r>
            <a:r>
              <a:rPr lang="zh-TW" altLang="en-US" kern="100" baseline="0" dirty="0">
                <a:latin typeface="Times New Roman" panose="02020603050405020304" pitchFamily="18" charset="0"/>
                <a:cs typeface="Times New Roman" panose="02020603050405020304" pitchFamily="18" charset="0"/>
              </a:rPr>
              <a:t>相乘後所得到</a:t>
            </a:r>
            <a:r>
              <a:rPr lang="en-US" altLang="zh-TW" kern="100" baseline="0" dirty="0">
                <a:latin typeface="Times New Roman" panose="02020603050405020304" pitchFamily="18" charset="0"/>
                <a:cs typeface="Times New Roman" panose="02020603050405020304" pitchFamily="18" charset="0"/>
              </a:rPr>
              <a:t>vector, </a:t>
            </a:r>
            <a:r>
              <a:rPr lang="zh-TW" altLang="en-US" kern="100" baseline="0" dirty="0">
                <a:latin typeface="Times New Roman" panose="02020603050405020304" pitchFamily="18" charset="0"/>
                <a:cs typeface="Times New Roman" panose="02020603050405020304" pitchFamily="18" charset="0"/>
              </a:rPr>
              <a:t>也就是我們所設定的</a:t>
            </a:r>
            <a:r>
              <a:rPr lang="en-US" altLang="zh-TW" kern="100" baseline="0" dirty="0">
                <a:latin typeface="Times New Roman" panose="02020603050405020304" pitchFamily="18" charset="0"/>
                <a:cs typeface="Times New Roman" panose="02020603050405020304" pitchFamily="18" charset="0"/>
              </a:rPr>
              <a:t>constraint</a:t>
            </a:r>
            <a:r>
              <a:rPr lang="zh-TW" altLang="en-US" kern="100" baseline="0" dirty="0">
                <a:latin typeface="Times New Roman" panose="02020603050405020304" pitchFamily="18" charset="0"/>
                <a:cs typeface="Times New Roman" panose="02020603050405020304" pitchFamily="18" charset="0"/>
              </a:rPr>
              <a:t>，</a:t>
            </a:r>
            <a:endParaRPr lang="en-US" altLang="zh-TW" kern="100" baseline="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kern="100" baseline="0" dirty="0">
                <a:latin typeface="Times New Roman" panose="02020603050405020304" pitchFamily="18" charset="0"/>
                <a:cs typeface="Times New Roman" panose="02020603050405020304" pitchFamily="18" charset="0"/>
              </a:rPr>
              <a:t>((</a:t>
            </a:r>
            <a:r>
              <a:rPr lang="zh-TW" altLang="en-US" kern="100" baseline="0" dirty="0">
                <a:latin typeface="Times New Roman" panose="02020603050405020304" pitchFamily="18" charset="0"/>
                <a:cs typeface="Times New Roman" panose="02020603050405020304" pitchFamily="18" charset="0"/>
              </a:rPr>
              <a:t>以</a:t>
            </a:r>
            <a:r>
              <a:rPr lang="zh-TW" altLang="en-US" kern="100" dirty="0">
                <a:latin typeface="Times New Roman" panose="02020603050405020304" pitchFamily="18" charset="0"/>
                <a:cs typeface="Times New Roman" panose="02020603050405020304" pitchFamily="18" charset="0"/>
              </a:rPr>
              <a:t>左圖為例是一個簡化的食物網架構，生物一跟生物二透過</a:t>
            </a:r>
            <a:r>
              <a:rPr lang="en-US" altLang="zh-TW" kern="100" dirty="0">
                <a:latin typeface="Times New Roman" panose="02020603050405020304" pitchFamily="18" charset="0"/>
                <a:cs typeface="Times New Roman" panose="02020603050405020304" pitchFamily="18" charset="0"/>
              </a:rPr>
              <a:t>input</a:t>
            </a:r>
            <a:r>
              <a:rPr lang="zh-TW" altLang="en-US" kern="100" dirty="0">
                <a:latin typeface="Times New Roman" panose="02020603050405020304" pitchFamily="18" charset="0"/>
                <a:cs typeface="Times New Roman" panose="02020603050405020304" pitchFamily="18" charset="0"/>
              </a:rPr>
              <a:t>得到能量，並且生物二會攝食生物一，最後兩者的能量都會流到</a:t>
            </a:r>
            <a:r>
              <a:rPr lang="en-US" altLang="zh-TW" kern="100" dirty="0">
                <a:latin typeface="Times New Roman" panose="02020603050405020304" pitchFamily="18" charset="0"/>
                <a:cs typeface="Times New Roman" panose="02020603050405020304" pitchFamily="18" charset="0"/>
              </a:rPr>
              <a:t>out</a:t>
            </a:r>
            <a:r>
              <a:rPr lang="en-US" altLang="zh-TW" kern="100" baseline="0" dirty="0">
                <a:latin typeface="Times New Roman" panose="02020603050405020304" pitchFamily="18" charset="0"/>
                <a:cs typeface="Times New Roman" panose="02020603050405020304" pitchFamily="18" charset="0"/>
              </a:rPr>
              <a:t>put</a:t>
            </a:r>
            <a:r>
              <a:rPr lang="zh-TW" altLang="en-US" kern="100" baseline="0" dirty="0">
                <a:latin typeface="Times New Roman" panose="02020603050405020304" pitchFamily="18" charset="0"/>
                <a:cs typeface="Times New Roman" panose="02020603050405020304" pitchFamily="18" charset="0"/>
              </a:rPr>
              <a:t>，那如果單看能量守恆流入等於流出，對於生物一來說，</a:t>
            </a:r>
            <a:r>
              <a:rPr lang="en-US" altLang="zh-TW" kern="100" baseline="0" dirty="0">
                <a:latin typeface="Times New Roman" panose="02020603050405020304" pitchFamily="18" charset="0"/>
                <a:cs typeface="Times New Roman" panose="02020603050405020304" pitchFamily="18" charset="0"/>
              </a:rPr>
              <a:t>f1-f3-f4=0</a:t>
            </a:r>
            <a:r>
              <a:rPr lang="zh-TW" altLang="en-US" kern="100" baseline="0" dirty="0">
                <a:latin typeface="Times New Roman" panose="02020603050405020304" pitchFamily="18" charset="0"/>
                <a:cs typeface="Times New Roman" panose="02020603050405020304" pitchFamily="18" charset="0"/>
              </a:rPr>
              <a:t>，而對生物二來說，</a:t>
            </a:r>
            <a:r>
              <a:rPr lang="en-US" altLang="zh-TW" kern="100" baseline="0" dirty="0">
                <a:latin typeface="Times New Roman" panose="02020603050405020304" pitchFamily="18" charset="0"/>
                <a:cs typeface="Times New Roman" panose="02020603050405020304" pitchFamily="18" charset="0"/>
              </a:rPr>
              <a:t>f2+f4-f5=0</a:t>
            </a:r>
            <a:r>
              <a:rPr lang="zh-TW" altLang="en-US" kern="100" baseline="0" dirty="0">
                <a:latin typeface="Times New Roman" panose="02020603050405020304" pitchFamily="18" charset="0"/>
                <a:cs typeface="Times New Roman" panose="02020603050405020304" pitchFamily="18" charset="0"/>
              </a:rPr>
              <a:t>，那我們就能把這兩個方程式寫成矩陣的形式，接著用線性逆推的方式得到未知的</a:t>
            </a:r>
            <a:r>
              <a:rPr lang="en-US" altLang="zh-TW" kern="100" baseline="0" dirty="0">
                <a:latin typeface="Times New Roman" panose="02020603050405020304" pitchFamily="18" charset="0"/>
                <a:cs typeface="Times New Roman" panose="02020603050405020304" pitchFamily="18" charset="0"/>
              </a:rPr>
              <a:t>f</a:t>
            </a:r>
            <a:r>
              <a:rPr lang="zh-TW" altLang="en-US" kern="100" baseline="0" dirty="0">
                <a:latin typeface="Times New Roman" panose="02020603050405020304" pitchFamily="18" charset="0"/>
                <a:cs typeface="Times New Roman" panose="02020603050405020304" pitchFamily="18" charset="0"/>
              </a:rPr>
              <a:t>。</a:t>
            </a:r>
            <a:endParaRPr lang="en-US" altLang="zh-TW" kern="100" baseline="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5F37CD93-E203-4F69-B89C-60CCE5BC3ED3}" type="slidenum">
              <a:rPr lang="zh-TW" altLang="en-US" smtClean="0"/>
              <a:t>11</a:t>
            </a:fld>
            <a:endParaRPr lang="zh-TW" altLang="en-US"/>
          </a:p>
        </p:txBody>
      </p:sp>
    </p:spTree>
    <p:extLst>
      <p:ext uri="{BB962C8B-B14F-4D97-AF65-F5344CB8AC3E}">
        <p14:creationId xmlns:p14="http://schemas.microsoft.com/office/powerpoint/2010/main" val="2016961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定義了一個簡化的底棲生物食物網架構並應用在兩個不同棲地，這個架構是顆粒性的有機碳進入表層沉積物當中，一部分的被細菌、中型、大型底棲生物利用，並且小生物又會再被大生物攝食，並且中型跟大型生物皆會被系統外更高級的消費者利用，所有的生物都會經由呼吸作用形成</a:t>
            </a:r>
            <a:r>
              <a:rPr lang="en-US" altLang="zh-TW" dirty="0"/>
              <a:t>DIC</a:t>
            </a:r>
            <a:r>
              <a:rPr lang="zh-TW" altLang="en-US" dirty="0"/>
              <a:t>，而沒有被生物利用的碳則會被埋藏；利用前面採集到的樣本所計算出來的碳存量，並假設系統在穩定狀態每個部分的碳存量不會成長。限制條件的部分我使用了過去文獻中得到的高屏峽谷區域的沉積速率以及埋藏效率，生物的限制則是用了生長效率、維持性的呼吸作用、跟</a:t>
            </a:r>
            <a:r>
              <a:rPr lang="en-US" altLang="zh-TW" dirty="0"/>
              <a:t>PB</a:t>
            </a:r>
            <a:r>
              <a:rPr lang="zh-TW" altLang="en-US" dirty="0"/>
              <a:t> </a:t>
            </a:r>
            <a:r>
              <a:rPr lang="en-US" altLang="zh-TW" dirty="0"/>
              <a:t>ratio</a:t>
            </a:r>
            <a:r>
              <a:rPr lang="zh-TW" altLang="en-US" dirty="0"/>
              <a:t>，最後用</a:t>
            </a:r>
            <a:r>
              <a:rPr lang="en-US" altLang="zh-TW" dirty="0"/>
              <a:t>R</a:t>
            </a:r>
            <a:r>
              <a:rPr lang="zh-TW" altLang="en-US" dirty="0"/>
              <a:t>寫好模型後利用</a:t>
            </a:r>
            <a:r>
              <a:rPr lang="en-US" altLang="zh-TW" dirty="0"/>
              <a:t>LIM</a:t>
            </a:r>
            <a:r>
              <a:rPr lang="zh-TW" altLang="en-US" dirty="0"/>
              <a:t> </a:t>
            </a:r>
            <a:r>
              <a:rPr lang="en-US" altLang="zh-TW" dirty="0"/>
              <a:t>package</a:t>
            </a:r>
            <a:r>
              <a:rPr lang="zh-TW" altLang="en-US" dirty="0"/>
              <a:t>進行運算，以及用</a:t>
            </a:r>
            <a:r>
              <a:rPr lang="en-US" altLang="zh-TW" dirty="0" err="1"/>
              <a:t>Netindices</a:t>
            </a:r>
            <a:r>
              <a:rPr lang="zh-TW" altLang="en-US" dirty="0"/>
              <a:t> </a:t>
            </a:r>
            <a:r>
              <a:rPr lang="en-US" altLang="zh-TW" dirty="0"/>
              <a:t>package</a:t>
            </a:r>
            <a:r>
              <a:rPr lang="zh-TW" altLang="en-US" dirty="0"/>
              <a:t>計算網路指數評估食物網的功能。</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12</a:t>
            </a:fld>
            <a:endParaRPr lang="zh-TW" altLang="en-US"/>
          </a:p>
        </p:txBody>
      </p:sp>
    </p:spTree>
    <p:extLst>
      <p:ext uri="{BB962C8B-B14F-4D97-AF65-F5344CB8AC3E}">
        <p14:creationId xmlns:p14="http://schemas.microsoft.com/office/powerpoint/2010/main" val="851288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接著是結果跟討論的部分，首先是環境資料，我使用了底水的資料計算了</a:t>
            </a:r>
            <a:r>
              <a:rPr lang="en-US" altLang="zh-TW" dirty="0" err="1"/>
              <a:t>Tlim</a:t>
            </a:r>
            <a:r>
              <a:rPr lang="zh-TW" altLang="en-US" dirty="0"/>
              <a:t>值，這個值代表的是校正過後的</a:t>
            </a:r>
            <a:r>
              <a:rPr lang="en-US" altLang="zh-TW" dirty="0"/>
              <a:t>Q10</a:t>
            </a:r>
            <a:r>
              <a:rPr lang="zh-TW" altLang="en-US" dirty="0"/>
              <a:t>，會用在模型當中計算生物維持最低生命所需的呼吸量。在環境資料中兩地有最明顯差異的是在透光度，接近</a:t>
            </a:r>
            <a:r>
              <a:rPr lang="en-US" altLang="zh-TW" dirty="0"/>
              <a:t>GC1</a:t>
            </a:r>
            <a:r>
              <a:rPr lang="zh-TW" altLang="en-US" dirty="0"/>
              <a:t>海床的地方透光度非常低，這與先前研究觀察到在峽谷頭海底長年有約</a:t>
            </a:r>
            <a:r>
              <a:rPr lang="en-US" altLang="zh-TW" dirty="0"/>
              <a:t>100</a:t>
            </a:r>
            <a:r>
              <a:rPr lang="zh-TW" altLang="en-US" dirty="0"/>
              <a:t>公尺高的霧濁層相符</a:t>
            </a:r>
            <a:endParaRPr lang="en-US" altLang="zh-TW" dirty="0"/>
          </a:p>
          <a:p>
            <a:r>
              <a:rPr lang="en-US" altLang="zh-TW" dirty="0"/>
              <a:t>(</a:t>
            </a:r>
            <a:r>
              <a:rPr lang="zh-TW" altLang="en-US" dirty="0"/>
              <a:t>霧濁層</a:t>
            </a:r>
            <a:r>
              <a:rPr lang="en-US" altLang="zh-TW" dirty="0"/>
              <a:t>:</a:t>
            </a:r>
            <a:r>
              <a:rPr lang="zh-TW" altLang="en-US" dirty="0"/>
              <a:t>含大量懸浮物的一層海水。懸浮顆粒可能來自上層海水或再懸浮的沉積物，霧濁層的厚度取決於海底流的速度，而顆粒的懸浮是因爲顆粒的重力沉降和水流速度之間達到平衡</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13</a:t>
            </a:fld>
            <a:endParaRPr lang="zh-TW" altLang="en-US"/>
          </a:p>
        </p:txBody>
      </p:sp>
    </p:spTree>
    <p:extLst>
      <p:ext uri="{BB962C8B-B14F-4D97-AF65-F5344CB8AC3E}">
        <p14:creationId xmlns:p14="http://schemas.microsoft.com/office/powerpoint/2010/main" val="2913420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接著是碳存量的計算，經過統計檢測，季節間的採樣對碳存量沒有顯著差異，但在兩個棲地上是有顯著差異的。只有細菌的碳存量在峽谷頭顯著高於陸坡，其他則是</a:t>
            </a:r>
            <a:r>
              <a:rPr lang="en-US" altLang="zh-TW" dirty="0"/>
              <a:t>GS1</a:t>
            </a:r>
            <a:r>
              <a:rPr lang="zh-TW" altLang="en-US" dirty="0"/>
              <a:t>顯著高於</a:t>
            </a:r>
            <a:r>
              <a:rPr lang="en-US" altLang="zh-TW" dirty="0"/>
              <a:t>GC1</a:t>
            </a:r>
            <a:r>
              <a:rPr lang="zh-TW" altLang="en-US" dirty="0"/>
              <a:t>。因為</a:t>
            </a:r>
            <a:r>
              <a:rPr lang="en-US" altLang="zh-TW" dirty="0"/>
              <a:t>stock</a:t>
            </a:r>
            <a:r>
              <a:rPr lang="zh-TW" altLang="en-US" dirty="0"/>
              <a:t>的季節上沒有顯著差異所以在後續的</a:t>
            </a:r>
            <a:r>
              <a:rPr lang="en-US" altLang="zh-TW" dirty="0"/>
              <a:t>model input </a:t>
            </a:r>
            <a:r>
              <a:rPr lang="zh-TW" altLang="en-US" dirty="0"/>
              <a:t>中，我用了平均值作為</a:t>
            </a:r>
            <a:r>
              <a:rPr lang="en-US" altLang="zh-TW" dirty="0"/>
              <a:t>stock.</a:t>
            </a:r>
            <a:r>
              <a:rPr lang="zh-TW" altLang="en-US" baseline="0" dirty="0"/>
              <a:t> 對於中型跟大型底棲來說，在峽谷頭除了生物量顯著低以外，生物豐富度也較陸坡低。</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14</a:t>
            </a:fld>
            <a:endParaRPr lang="zh-TW" altLang="en-US"/>
          </a:p>
        </p:txBody>
      </p:sp>
    </p:spTree>
    <p:extLst>
      <p:ext uri="{BB962C8B-B14F-4D97-AF65-F5344CB8AC3E}">
        <p14:creationId xmlns:p14="http://schemas.microsoft.com/office/powerpoint/2010/main" val="13659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從碳存量來看，</a:t>
            </a:r>
            <a:endParaRPr lang="en-US" altLang="zh-TW" dirty="0"/>
          </a:p>
          <a:p>
            <a:r>
              <a:rPr lang="zh-TW" altLang="en-US" dirty="0"/>
              <a:t>第一我先比較了過去文獻跟我所計算出的沉積物有機碳每平方公尺的量，雖然峽谷頭及陸坡與先前提過兩個峽谷食物網研究的有機碳量在相同數量級，然而卻只有其他兩個峽谷的一半。</a:t>
            </a:r>
            <a:endParaRPr lang="en-US" altLang="zh-TW" dirty="0"/>
          </a:p>
          <a:p>
            <a:r>
              <a:rPr lang="zh-TW" altLang="en-US" dirty="0"/>
              <a:t>第二由於台灣具有明顯的季風氣候且颱風常聚集在夏季月份，因此在把碳存量輸入模型前我首先檢測的是季節性差異，然而從採樣的結果來看是沒有明顯的季節性，可能是因為我們選定的採樣季節集中於春季</a:t>
            </a:r>
            <a:r>
              <a:rPr lang="en-US" altLang="zh-TW" dirty="0"/>
              <a:t>(2-4</a:t>
            </a:r>
            <a:r>
              <a:rPr lang="zh-TW" altLang="en-US" dirty="0"/>
              <a:t>月</a:t>
            </a:r>
            <a:r>
              <a:rPr lang="en-US" altLang="zh-TW" dirty="0"/>
              <a:t>)</a:t>
            </a:r>
            <a:r>
              <a:rPr lang="zh-TW" altLang="en-US" dirty="0"/>
              <a:t>與秋季</a:t>
            </a:r>
            <a:r>
              <a:rPr lang="en-US" altLang="zh-TW" dirty="0"/>
              <a:t>(10-11</a:t>
            </a:r>
            <a:r>
              <a:rPr lang="zh-TW" altLang="en-US" dirty="0"/>
              <a:t>月</a:t>
            </a:r>
            <a:r>
              <a:rPr lang="en-US" altLang="zh-TW" dirty="0"/>
              <a:t>)</a:t>
            </a:r>
            <a:r>
              <a:rPr lang="zh-TW" altLang="en-US" dirty="0"/>
              <a:t>，表層沉積物與生物受雨季的影響可能已經恢復了。</a:t>
            </a:r>
            <a:endParaRPr lang="en-US" altLang="zh-TW" dirty="0"/>
          </a:p>
          <a:p>
            <a:r>
              <a:rPr lang="zh-TW" altLang="en-US" dirty="0"/>
              <a:t>第三，儘管過去很多研究指出巨型底棲生物或魚類對於整個底棲生態的影響很大，當然也會影響其中的碳循環，但因為高屏峽谷複雜的地形使這個區域要進行拖網研究有一定的困難度，因此我們沒有這部分的資料，並且在接下來的模型架構也不把這些相對較大的生物碳存量涵蓋進去，而與這些生物相關的碳流量則是直接留給模型計算。</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15</a:t>
            </a:fld>
            <a:endParaRPr lang="zh-TW" altLang="en-US"/>
          </a:p>
        </p:txBody>
      </p:sp>
    </p:spTree>
    <p:extLst>
      <p:ext uri="{BB962C8B-B14F-4D97-AF65-F5344CB8AC3E}">
        <p14:creationId xmlns:p14="http://schemas.microsoft.com/office/powerpoint/2010/main" val="3564575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先前有提到我們在船上作業時有量測</a:t>
            </a:r>
            <a:r>
              <a:rPr lang="en-US" altLang="zh-TW" dirty="0"/>
              <a:t>TOU</a:t>
            </a:r>
            <a:r>
              <a:rPr lang="zh-TW" altLang="en-US" dirty="0"/>
              <a:t>跟</a:t>
            </a:r>
            <a:r>
              <a:rPr lang="en-US" altLang="zh-TW" dirty="0"/>
              <a:t>DOU</a:t>
            </a:r>
            <a:r>
              <a:rPr lang="zh-TW" altLang="en-US" dirty="0"/>
              <a:t>，這些實際量測的數值可以作為</a:t>
            </a:r>
            <a:r>
              <a:rPr lang="en-US" altLang="zh-TW" dirty="0"/>
              <a:t>model</a:t>
            </a:r>
            <a:r>
              <a:rPr lang="zh-TW" altLang="en-US" dirty="0"/>
              <a:t>當中限制與呼吸作用有關的流量。其中</a:t>
            </a:r>
            <a:r>
              <a:rPr lang="en-US" altLang="zh-TW" dirty="0"/>
              <a:t>TOU</a:t>
            </a:r>
            <a:r>
              <a:rPr lang="zh-TW" altLang="en-US" dirty="0"/>
              <a:t>表示沉積物群集所產生的總氧氣消耗，而</a:t>
            </a:r>
            <a:r>
              <a:rPr lang="en-US" altLang="zh-TW" dirty="0"/>
              <a:t>DOU</a:t>
            </a:r>
            <a:r>
              <a:rPr lang="zh-TW" altLang="en-US" dirty="0"/>
              <a:t>主要是來自</a:t>
            </a:r>
            <a:r>
              <a:rPr lang="zh-TW" altLang="en-US" sz="1200" kern="1200" dirty="0">
                <a:solidFill>
                  <a:schemeClr val="tx1"/>
                </a:solidFill>
                <a:effectLst/>
                <a:latin typeface="+mn-lt"/>
                <a:ea typeface="+mn-ea"/>
                <a:cs typeface="+mn-cs"/>
              </a:rPr>
              <a:t>微生物通過氧氣擴散進行呼吸，</a:t>
            </a:r>
            <a:r>
              <a:rPr lang="en-US" altLang="zh-TW" sz="1200" kern="1200" dirty="0">
                <a:solidFill>
                  <a:schemeClr val="tx1"/>
                </a:solidFill>
                <a:effectLst/>
                <a:latin typeface="+mn-lt"/>
                <a:ea typeface="+mn-ea"/>
                <a:cs typeface="+mn-cs"/>
              </a:rPr>
              <a:t>TOU</a:t>
            </a:r>
            <a:r>
              <a:rPr lang="zh-TW" altLang="en-US" sz="1200" kern="1200" dirty="0">
                <a:solidFill>
                  <a:schemeClr val="tx1"/>
                </a:solidFill>
                <a:effectLst/>
                <a:latin typeface="+mn-lt"/>
                <a:ea typeface="+mn-ea"/>
                <a:cs typeface="+mn-cs"/>
              </a:rPr>
              <a:t>跟</a:t>
            </a:r>
            <a:r>
              <a:rPr lang="en-US" altLang="zh-TW" sz="1200" kern="1200" dirty="0">
                <a:solidFill>
                  <a:schemeClr val="tx1"/>
                </a:solidFill>
                <a:effectLst/>
                <a:latin typeface="+mn-lt"/>
                <a:ea typeface="+mn-ea"/>
                <a:cs typeface="+mn-cs"/>
              </a:rPr>
              <a:t>DOU</a:t>
            </a:r>
            <a:r>
              <a:rPr lang="zh-TW" altLang="en-US" dirty="0"/>
              <a:t>相減所得到的稱為</a:t>
            </a:r>
            <a:r>
              <a:rPr lang="en-US" altLang="zh-TW" dirty="0"/>
              <a:t>BMU</a:t>
            </a:r>
            <a:r>
              <a:rPr lang="zh-TW" altLang="en-US" dirty="0"/>
              <a:t>，代表底棲生物的呼吸以及因為他們的行為活動而產生的氧氣消耗。</a:t>
            </a:r>
            <a:endParaRPr lang="en-US" altLang="zh-TW" dirty="0"/>
          </a:p>
          <a:p>
            <a:r>
              <a:rPr lang="zh-TW" altLang="en-US" dirty="0"/>
              <a:t>然而我們量測到的氧氣消耗經過統計檢測後在兩地沒有明顯差異。</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16</a:t>
            </a:fld>
            <a:endParaRPr lang="zh-TW" altLang="en-US"/>
          </a:p>
        </p:txBody>
      </p:sp>
    </p:spTree>
    <p:extLst>
      <p:ext uri="{BB962C8B-B14F-4D97-AF65-F5344CB8AC3E}">
        <p14:creationId xmlns:p14="http://schemas.microsoft.com/office/powerpoint/2010/main" val="3895715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接著是模型所跑出來的結果，在</a:t>
            </a:r>
            <a:r>
              <a:rPr lang="en-US" altLang="zh-TW" dirty="0"/>
              <a:t>GC1</a:t>
            </a:r>
            <a:r>
              <a:rPr lang="zh-TW" altLang="en-US" dirty="0"/>
              <a:t>，支持整個系統所需的</a:t>
            </a:r>
            <a:r>
              <a:rPr lang="en-US" altLang="zh-TW" dirty="0"/>
              <a:t>POC</a:t>
            </a:r>
            <a:r>
              <a:rPr lang="zh-TW" altLang="en-US" dirty="0"/>
              <a:t>是每天每平方公尺</a:t>
            </a:r>
            <a:r>
              <a:rPr lang="en-US" altLang="zh-TW" sz="1200" dirty="0"/>
              <a:t>131.08 </a:t>
            </a:r>
            <a:r>
              <a:rPr lang="zh-TW" altLang="en-US" sz="1200" dirty="0"/>
              <a:t>毫克碳，然而有</a:t>
            </a:r>
            <a:r>
              <a:rPr lang="en-US" altLang="zh-TW" sz="1200" dirty="0"/>
              <a:t>88%</a:t>
            </a:r>
            <a:r>
              <a:rPr lang="zh-TW" altLang="en-US" sz="1200" dirty="0"/>
              <a:t>的碳沒有被利用而被埋藏，跟生物相關的流量最大的值是細菌利用沉積物當中的有機碳以及細菌的呼吸作用，其他的流量都小於</a:t>
            </a:r>
            <a:r>
              <a:rPr lang="zh-TW" altLang="en-US" dirty="0"/>
              <a:t>每天每平方公尺</a:t>
            </a:r>
            <a:r>
              <a:rPr lang="en-US" altLang="zh-TW" sz="1200" dirty="0"/>
              <a:t>1 </a:t>
            </a:r>
            <a:r>
              <a:rPr lang="zh-TW" altLang="en-US" sz="1200" dirty="0"/>
              <a:t>毫克碳，而大型底棲生物相關的流量又小於與中型底棲生物相關的。</a:t>
            </a:r>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17</a:t>
            </a:fld>
            <a:endParaRPr lang="zh-TW" altLang="en-US"/>
          </a:p>
        </p:txBody>
      </p:sp>
    </p:spTree>
    <p:extLst>
      <p:ext uri="{BB962C8B-B14F-4D97-AF65-F5344CB8AC3E}">
        <p14:creationId xmlns:p14="http://schemas.microsoft.com/office/powerpoint/2010/main" val="1427995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而在</a:t>
            </a:r>
            <a:r>
              <a:rPr lang="en-US" altLang="zh-TW" dirty="0"/>
              <a:t>GS1</a:t>
            </a:r>
            <a:r>
              <a:rPr lang="zh-TW" altLang="en-US" dirty="0"/>
              <a:t>，支持整個系統所需的</a:t>
            </a:r>
            <a:r>
              <a:rPr lang="en-US" altLang="zh-TW" dirty="0"/>
              <a:t>POC</a:t>
            </a:r>
            <a:r>
              <a:rPr lang="zh-TW" altLang="en-US" dirty="0"/>
              <a:t>是每天每平方公尺</a:t>
            </a:r>
            <a:r>
              <a:rPr lang="en-US" altLang="zh-TW" dirty="0"/>
              <a:t>78.95</a:t>
            </a:r>
            <a:r>
              <a:rPr lang="en-US" altLang="zh-TW" sz="1200" dirty="0"/>
              <a:t> </a:t>
            </a:r>
            <a:r>
              <a:rPr lang="zh-TW" altLang="en-US" sz="1200" dirty="0"/>
              <a:t>毫克碳，然而有</a:t>
            </a:r>
            <a:r>
              <a:rPr lang="en-US" altLang="zh-TW" sz="1200" dirty="0"/>
              <a:t>80%</a:t>
            </a:r>
            <a:r>
              <a:rPr lang="zh-TW" altLang="en-US" sz="1200" dirty="0"/>
              <a:t>的碳沒有被利用而被埋藏，細菌與環境相互作用的流強度並不如</a:t>
            </a:r>
            <a:r>
              <a:rPr lang="en-US" altLang="zh-TW" sz="1200" dirty="0"/>
              <a:t>GC1</a:t>
            </a:r>
            <a:r>
              <a:rPr lang="zh-TW" altLang="en-US" sz="1200" dirty="0"/>
              <a:t>，且底棲生物的貢獻大幅增加，其中中型相關</a:t>
            </a:r>
            <a:r>
              <a:rPr lang="en-US" altLang="zh-TW" sz="1200" dirty="0"/>
              <a:t>process</a:t>
            </a:r>
            <a:r>
              <a:rPr lang="zh-TW" altLang="en-US" sz="1200" dirty="0"/>
              <a:t>的流量又比大型底棲生物相關的流量高。</a:t>
            </a:r>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18</a:t>
            </a:fld>
            <a:endParaRPr lang="zh-TW" altLang="en-US"/>
          </a:p>
        </p:txBody>
      </p:sp>
    </p:spTree>
    <p:extLst>
      <p:ext uri="{BB962C8B-B14F-4D97-AF65-F5344CB8AC3E}">
        <p14:creationId xmlns:p14="http://schemas.microsoft.com/office/powerpoint/2010/main" val="2990378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接著是關於我所設置的</a:t>
            </a:r>
            <a:r>
              <a:rPr lang="en-US" altLang="zh-TW" dirty="0"/>
              <a:t>constraint</a:t>
            </a:r>
            <a:r>
              <a:rPr lang="zh-TW" altLang="en-US" dirty="0"/>
              <a:t>跟</a:t>
            </a:r>
            <a:r>
              <a:rPr lang="en-US" altLang="zh-TW" dirty="0"/>
              <a:t>model</a:t>
            </a:r>
            <a:r>
              <a:rPr lang="zh-TW" altLang="en-US" dirty="0"/>
              <a:t>的限制，首先是跟生物相關的</a:t>
            </a:r>
            <a:r>
              <a:rPr lang="en-US" altLang="zh-TW" dirty="0"/>
              <a:t>constraint</a:t>
            </a:r>
            <a:r>
              <a:rPr lang="zh-TW" altLang="en-US" dirty="0"/>
              <a:t>都是來自於文獻所提供而不是現地測量或實驗所取得的資料，這個問題在</a:t>
            </a:r>
            <a:r>
              <a:rPr lang="en-US" altLang="zh-TW" dirty="0"/>
              <a:t>van </a:t>
            </a:r>
            <a:r>
              <a:rPr lang="en-US" altLang="zh-TW" dirty="0" err="1"/>
              <a:t>Oevelen</a:t>
            </a:r>
            <a:r>
              <a:rPr lang="zh-TW" altLang="en-US" dirty="0"/>
              <a:t>等人</a:t>
            </a:r>
            <a:r>
              <a:rPr lang="en-US" altLang="zh-TW" dirty="0"/>
              <a:t>2010</a:t>
            </a:r>
            <a:r>
              <a:rPr lang="zh-TW" altLang="en-US" dirty="0"/>
              <a:t>的研究中有提過，並且他們將這類</a:t>
            </a:r>
            <a:r>
              <a:rPr lang="en-US" altLang="zh-TW" dirty="0"/>
              <a:t>constraint</a:t>
            </a:r>
            <a:r>
              <a:rPr lang="zh-TW" altLang="en-US" dirty="0"/>
              <a:t>視為較低品質的，然而有限制條件仍會比沒有還要好，舉例來說在我的</a:t>
            </a:r>
            <a:r>
              <a:rPr lang="en-US" altLang="zh-TW" dirty="0"/>
              <a:t>model</a:t>
            </a:r>
            <a:r>
              <a:rPr lang="zh-TW" altLang="en-US" dirty="0"/>
              <a:t>中沒有關於巨型底棲生物或魚類的攝食行為的資料，甚至當地物種群集都不清楚，因此最後</a:t>
            </a:r>
            <a:r>
              <a:rPr lang="en-US" altLang="zh-TW" dirty="0"/>
              <a:t>predation flow</a:t>
            </a:r>
            <a:r>
              <a:rPr lang="zh-TW" altLang="en-US" dirty="0"/>
              <a:t>只受到</a:t>
            </a:r>
            <a:r>
              <a:rPr lang="en-US" altLang="zh-TW" dirty="0"/>
              <a:t>mass</a:t>
            </a:r>
            <a:r>
              <a:rPr lang="en-US" altLang="zh-TW" baseline="0" dirty="0"/>
              <a:t> balance</a:t>
            </a:r>
            <a:r>
              <a:rPr lang="zh-TW" altLang="en-US" baseline="0" dirty="0"/>
              <a:t>的限制，這當然也會造成某種程度錯誤估計整體的碳需求；另一方面</a:t>
            </a:r>
            <a:r>
              <a:rPr lang="zh-TW" altLang="en-US" dirty="0"/>
              <a:t>，我所使用到先前文獻中所量測到高屏區域的沉積速率跟埋藏效率都算是相對高品質的</a:t>
            </a:r>
            <a:r>
              <a:rPr lang="en-US" altLang="zh-TW" dirty="0"/>
              <a:t>constraint</a:t>
            </a:r>
            <a:r>
              <a:rPr lang="zh-TW" altLang="en-US" dirty="0"/>
              <a:t>，因為這些數據至少是從同個研究區域所取得的。以</a:t>
            </a:r>
            <a:r>
              <a:rPr lang="en-US" altLang="zh-TW" dirty="0"/>
              <a:t>model</a:t>
            </a:r>
            <a:r>
              <a:rPr lang="zh-TW" altLang="en-US" dirty="0"/>
              <a:t>的結果來說，</a:t>
            </a:r>
            <a:r>
              <a:rPr lang="en-US" altLang="zh-TW" dirty="0"/>
              <a:t>model</a:t>
            </a:r>
            <a:r>
              <a:rPr lang="en-US" altLang="zh-TW" baseline="0" dirty="0"/>
              <a:t> </a:t>
            </a:r>
            <a:r>
              <a:rPr lang="zh-TW" altLang="en-US" baseline="0" dirty="0"/>
              <a:t>的</a:t>
            </a:r>
            <a:r>
              <a:rPr lang="en-US" altLang="zh-TW" baseline="0" dirty="0"/>
              <a:t>(</a:t>
            </a:r>
            <a:r>
              <a:rPr lang="zh-TW" altLang="en-US" dirty="0"/>
              <a:t>細菌</a:t>
            </a:r>
            <a:r>
              <a:rPr lang="en-US" altLang="zh-TW" dirty="0"/>
              <a:t>-&gt;DIC</a:t>
            </a:r>
            <a:r>
              <a:rPr lang="zh-TW" altLang="en-US" dirty="0"/>
              <a:t>的</a:t>
            </a:r>
            <a:r>
              <a:rPr lang="en-US" altLang="zh-TW" dirty="0"/>
              <a:t>flow)</a:t>
            </a:r>
            <a:r>
              <a:rPr lang="zh-TW" altLang="en-US" dirty="0"/>
              <a:t> 與我們實際量測到的</a:t>
            </a:r>
            <a:r>
              <a:rPr lang="en-US" altLang="zh-TW" dirty="0"/>
              <a:t>DOU </a:t>
            </a:r>
            <a:r>
              <a:rPr lang="zh-TW" altLang="en-US" dirty="0"/>
              <a:t>相近，增加了我們對這個模型的信心</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19</a:t>
            </a:fld>
            <a:endParaRPr lang="zh-TW" altLang="en-US"/>
          </a:p>
        </p:txBody>
      </p:sp>
    </p:spTree>
    <p:extLst>
      <p:ext uri="{BB962C8B-B14F-4D97-AF65-F5344CB8AC3E}">
        <p14:creationId xmlns:p14="http://schemas.microsoft.com/office/powerpoint/2010/main" val="349867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rtl="0"/>
            <a:r>
              <a:rPr lang="zh-TW" altLang="en-US" sz="1200" dirty="0">
                <a:solidFill>
                  <a:schemeClr val="tx2">
                    <a:lumMod val="50000"/>
                  </a:schemeClr>
                </a:solidFill>
              </a:rPr>
              <a:t>首先，我想先簡單介紹一下海底峽谷，海底峽谷是一種受濁流長期侵蝕海床而形成</a:t>
            </a:r>
            <a:r>
              <a:rPr lang="en-US" altLang="zh-TW" sz="1200" dirty="0">
                <a:solidFill>
                  <a:schemeClr val="tx2">
                    <a:lumMod val="50000"/>
                  </a:schemeClr>
                </a:solidFill>
              </a:rPr>
              <a:t>V</a:t>
            </a:r>
            <a:r>
              <a:rPr lang="zh-TW" altLang="en-US" sz="1200" dirty="0">
                <a:solidFill>
                  <a:schemeClr val="tx2">
                    <a:lumMod val="50000"/>
                  </a:schemeClr>
                </a:solidFill>
              </a:rPr>
              <a:t>型陡峭海谷，主要發育在大陸棚或大陸斜坡，</a:t>
            </a:r>
            <a:r>
              <a:rPr lang="zh-TW" altLang="en-US" sz="1200" b="0" i="0" kern="1200" dirty="0">
                <a:solidFill>
                  <a:schemeClr val="tx1"/>
                </a:solidFill>
                <a:effectLst/>
                <a:latin typeface="+mn-lt"/>
                <a:ea typeface="+mn-ea"/>
                <a:cs typeface="+mn-cs"/>
              </a:rPr>
              <a:t>一般認為海底峽谷是將河流帶來的陸源沉積物傳輸到深海的管道。峽谷內特殊的地形與水文環境使得峽谷中的生態與物理海洋特性產生了複雜的交互作用。</a:t>
            </a:r>
            <a:endParaRPr lang="en-US" altLang="zh-TW" sz="1200" b="0" i="0" kern="1200" dirty="0">
              <a:solidFill>
                <a:schemeClr val="tx1"/>
              </a:solidFill>
              <a:effectLst/>
              <a:latin typeface="+mn-lt"/>
              <a:ea typeface="+mn-ea"/>
              <a:cs typeface="+mn-cs"/>
            </a:endParaRPr>
          </a:p>
          <a:p>
            <a:pPr rtl="0"/>
            <a:r>
              <a:rPr lang="zh-TW" altLang="en-US" sz="1200" b="0" i="0" kern="1200" dirty="0">
                <a:solidFill>
                  <a:schemeClr val="tx1"/>
                </a:solidFill>
                <a:effectLst/>
                <a:latin typeface="+mn-lt"/>
                <a:ea typeface="+mn-ea"/>
                <a:cs typeface="+mn-cs"/>
              </a:rPr>
              <a:t>舉例來說，由於海底峽谷是傳送大量沉積物到深海的通道，因此這個特殊的海底地形提供了貧瘠的深海重要的食物來源，在過去海底峽谷的研究都指出這個地形是生物聚集的熱點並且具有高度的生物多樣性。另一方面海底峽谷內複雜的地形有高度異質性，不只提供了一些魚類躲避捕撈的天然避難所，也有益形成較複雜的生態系營養階層，而在物理海洋方面，有些海底峽谷會產生季節性的湧升流，進一步提升了當地的生產力。</a:t>
            </a:r>
            <a:endParaRPr lang="en-US" altLang="zh-TW" sz="1200" b="0" i="0" kern="1200" dirty="0">
              <a:solidFill>
                <a:schemeClr val="tx1"/>
              </a:solidFill>
              <a:effectLst/>
              <a:latin typeface="+mn-lt"/>
              <a:ea typeface="+mn-ea"/>
              <a:cs typeface="+mn-cs"/>
            </a:endParaRPr>
          </a:p>
          <a:p>
            <a:pPr rtl="0"/>
            <a:r>
              <a:rPr lang="zh-TW" altLang="en-US" sz="1400" b="0" i="0" kern="1200" dirty="0">
                <a:solidFill>
                  <a:schemeClr val="tx1"/>
                </a:solidFill>
                <a:effectLst/>
                <a:latin typeface="+mn-lt"/>
                <a:ea typeface="+mn-ea"/>
                <a:cs typeface="+mn-cs"/>
              </a:rPr>
              <a:t>異質性</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 不均勻性</a:t>
            </a:r>
            <a:endParaRPr lang="zh-TW" altLang="en-US" sz="1400"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a:t>
            </a:fld>
            <a:endParaRPr lang="zh-TW" altLang="en-US"/>
          </a:p>
        </p:txBody>
      </p:sp>
    </p:spTree>
    <p:extLst>
      <p:ext uri="{BB962C8B-B14F-4D97-AF65-F5344CB8AC3E}">
        <p14:creationId xmlns:p14="http://schemas.microsoft.com/office/powerpoint/2010/main" val="4047062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a:t>
            </a:r>
            <a:r>
              <a:rPr lang="en-US" altLang="zh-TW" dirty="0"/>
              <a:t>model </a:t>
            </a:r>
            <a:r>
              <a:rPr lang="zh-TW" altLang="en-US" dirty="0"/>
              <a:t>的底棲生物所貢獻的呼吸卻遠低計算的</a:t>
            </a:r>
            <a:r>
              <a:rPr lang="en-US" altLang="zh-TW" dirty="0"/>
              <a:t>BMU</a:t>
            </a:r>
            <a:r>
              <a:rPr lang="zh-TW" altLang="en-US" dirty="0"/>
              <a:t>，這算是</a:t>
            </a:r>
            <a:r>
              <a:rPr lang="en-US" altLang="zh-TW" dirty="0"/>
              <a:t>model</a:t>
            </a:r>
            <a:r>
              <a:rPr lang="zh-TW" altLang="en-US" dirty="0"/>
              <a:t>的限制，因為現實上定義的</a:t>
            </a:r>
            <a:r>
              <a:rPr lang="en-US" altLang="zh-TW" dirty="0"/>
              <a:t>BMU</a:t>
            </a:r>
            <a:r>
              <a:rPr lang="zh-TW" altLang="en-US" dirty="0"/>
              <a:t>其實是底棲生物的呼吸量再加上跟生物活動相關的氧氣消耗量，而我們的</a:t>
            </a:r>
            <a:r>
              <a:rPr lang="en-US" altLang="zh-TW" dirty="0"/>
              <a:t>model</a:t>
            </a:r>
            <a:r>
              <a:rPr lang="zh-TW" altLang="en-US" dirty="0"/>
              <a:t>無法去量化因為生物活動而造成的氧氣消耗。同時，</a:t>
            </a:r>
            <a:r>
              <a:rPr lang="en-US" altLang="zh-TW" dirty="0"/>
              <a:t>model</a:t>
            </a:r>
            <a:r>
              <a:rPr lang="zh-TW" altLang="en-US" dirty="0"/>
              <a:t>所得到的</a:t>
            </a:r>
            <a:r>
              <a:rPr lang="en-US" altLang="zh-TW" dirty="0"/>
              <a:t>BMU</a:t>
            </a:r>
            <a:r>
              <a:rPr lang="zh-TW" altLang="en-US" dirty="0"/>
              <a:t>在</a:t>
            </a:r>
            <a:r>
              <a:rPr lang="en-US" altLang="zh-TW" dirty="0"/>
              <a:t>GS1</a:t>
            </a:r>
            <a:r>
              <a:rPr lang="zh-TW" altLang="en-US" dirty="0"/>
              <a:t>高於</a:t>
            </a:r>
            <a:r>
              <a:rPr lang="en-US" altLang="zh-TW" dirty="0"/>
              <a:t>GC1</a:t>
            </a:r>
            <a:r>
              <a:rPr lang="zh-TW" altLang="en-US" dirty="0"/>
              <a:t>，這很合理，因為在</a:t>
            </a:r>
            <a:r>
              <a:rPr lang="en-US" altLang="zh-TW" dirty="0"/>
              <a:t>model</a:t>
            </a:r>
            <a:r>
              <a:rPr lang="zh-TW" altLang="en-US" dirty="0"/>
              <a:t>中生物的呼吸量是基於生物量去計算的，然而現實中所得到</a:t>
            </a:r>
            <a:r>
              <a:rPr lang="en-US" altLang="zh-TW" baseline="0" dirty="0"/>
              <a:t>BMU</a:t>
            </a:r>
            <a:r>
              <a:rPr lang="zh-TW" altLang="en-US" baseline="0" dirty="0"/>
              <a:t>在兩地沒有顯著差異，表示生物量其實沒辦法運用在預測生物擾動量。在</a:t>
            </a:r>
            <a:r>
              <a:rPr lang="en-US" altLang="zh-TW" baseline="0" dirty="0" err="1"/>
              <a:t>liao</a:t>
            </a:r>
            <a:r>
              <a:rPr lang="zh-TW" altLang="en-US" baseline="0" dirty="0"/>
              <a:t>等人</a:t>
            </a:r>
            <a:r>
              <a:rPr lang="en-US" altLang="zh-TW" baseline="0" dirty="0"/>
              <a:t>2017</a:t>
            </a:r>
            <a:r>
              <a:rPr lang="zh-TW" altLang="en-US" baseline="0" dirty="0"/>
              <a:t>年的研究中，他們發現在峽谷頭生物在沉積物中垂直分布較深，且有採集到多種會挖洞的多毛蟲，代表著在</a:t>
            </a:r>
            <a:r>
              <a:rPr lang="en-US" altLang="zh-TW" baseline="0" dirty="0"/>
              <a:t>GC1</a:t>
            </a:r>
            <a:r>
              <a:rPr lang="zh-TW" altLang="en-US" baseline="0" dirty="0"/>
              <a:t>雖然生物量低，但因為這些生物擾動導致了峽谷頭的高</a:t>
            </a:r>
            <a:r>
              <a:rPr lang="en-US" altLang="zh-TW" baseline="0" dirty="0"/>
              <a:t>BMU</a:t>
            </a:r>
            <a:r>
              <a:rPr lang="zh-TW" altLang="en-US" baseline="0" dirty="0"/>
              <a:t>。</a:t>
            </a:r>
            <a:endParaRPr lang="en-US" altLang="zh-TW" baseline="0"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20</a:t>
            </a:fld>
            <a:endParaRPr lang="zh-TW" altLang="en-US"/>
          </a:p>
        </p:txBody>
      </p:sp>
    </p:spTree>
    <p:extLst>
      <p:ext uri="{BB962C8B-B14F-4D97-AF65-F5344CB8AC3E}">
        <p14:creationId xmlns:p14="http://schemas.microsoft.com/office/powerpoint/2010/main" val="363363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另一方面關於</a:t>
            </a:r>
            <a:r>
              <a:rPr lang="en-US" altLang="zh-TW" dirty="0"/>
              <a:t>model input</a:t>
            </a:r>
            <a:r>
              <a:rPr lang="zh-TW" altLang="en-US" dirty="0"/>
              <a:t>並不是一開始就成功了，在</a:t>
            </a:r>
            <a:r>
              <a:rPr lang="en-US" altLang="zh-TW" dirty="0"/>
              <a:t>LIM</a:t>
            </a:r>
            <a:r>
              <a:rPr lang="zh-TW" altLang="en-US" dirty="0"/>
              <a:t> </a:t>
            </a:r>
            <a:r>
              <a:rPr lang="en-US" altLang="zh-TW" dirty="0"/>
              <a:t>model </a:t>
            </a:r>
            <a:r>
              <a:rPr lang="zh-TW" altLang="en-US" dirty="0"/>
              <a:t>當中，因為我們的</a:t>
            </a:r>
            <a:r>
              <a:rPr lang="en-US" altLang="zh-TW" dirty="0"/>
              <a:t>constraint</a:t>
            </a:r>
            <a:r>
              <a:rPr lang="zh-TW" altLang="en-US" dirty="0"/>
              <a:t>很多，一不注意就容易出現矛盾的狀況，在我一開始設定的</a:t>
            </a:r>
            <a:r>
              <a:rPr lang="en-US" altLang="zh-TW" dirty="0"/>
              <a:t>input</a:t>
            </a:r>
            <a:r>
              <a:rPr lang="zh-TW" altLang="en-US" dirty="0"/>
              <a:t>中，我直接把量測到的</a:t>
            </a:r>
            <a:r>
              <a:rPr lang="en-US" altLang="zh-TW" dirty="0"/>
              <a:t>TOU</a:t>
            </a:r>
            <a:r>
              <a:rPr lang="zh-TW" altLang="en-US" dirty="0"/>
              <a:t>作為總呼吸量、</a:t>
            </a:r>
            <a:r>
              <a:rPr lang="en-US" altLang="zh-TW" dirty="0"/>
              <a:t>DOU</a:t>
            </a:r>
            <a:r>
              <a:rPr lang="zh-TW" altLang="en-US" dirty="0"/>
              <a:t>作為細菌呼吸量，而</a:t>
            </a:r>
            <a:r>
              <a:rPr lang="en-US" altLang="zh-TW" dirty="0"/>
              <a:t>BMU</a:t>
            </a:r>
            <a:r>
              <a:rPr lang="zh-TW" altLang="en-US" dirty="0"/>
              <a:t>作為</a:t>
            </a:r>
            <a:r>
              <a:rPr lang="en-US" altLang="zh-TW" dirty="0" err="1"/>
              <a:t>Meio</a:t>
            </a:r>
            <a:r>
              <a:rPr lang="zh-TW" altLang="en-US" dirty="0"/>
              <a:t>跟</a:t>
            </a:r>
            <a:r>
              <a:rPr lang="en-US" altLang="zh-TW" dirty="0"/>
              <a:t>Macro</a:t>
            </a:r>
            <a:r>
              <a:rPr lang="zh-TW" altLang="en-US" dirty="0"/>
              <a:t>的呼吸量，並且把</a:t>
            </a:r>
            <a:r>
              <a:rPr lang="en-US" altLang="zh-TW" dirty="0"/>
              <a:t>Huh</a:t>
            </a:r>
            <a:r>
              <a:rPr lang="zh-TW" altLang="en-US" dirty="0"/>
              <a:t>等人</a:t>
            </a:r>
            <a:r>
              <a:rPr lang="en-US" altLang="zh-TW" dirty="0"/>
              <a:t>2009</a:t>
            </a:r>
            <a:r>
              <a:rPr lang="zh-TW" altLang="en-US" dirty="0"/>
              <a:t>算出的平均沉積速率作為系統對</a:t>
            </a:r>
            <a:r>
              <a:rPr lang="en-US" altLang="zh-TW" dirty="0"/>
              <a:t>POC</a:t>
            </a:r>
            <a:r>
              <a:rPr lang="zh-TW" altLang="en-US" dirty="0"/>
              <a:t>需求的需求量，並把</a:t>
            </a:r>
            <a:r>
              <a:rPr lang="en-US" altLang="zh-TW" dirty="0"/>
              <a:t>Hsu</a:t>
            </a:r>
            <a:r>
              <a:rPr lang="zh-TW" altLang="en-US" dirty="0"/>
              <a:t>等人</a:t>
            </a:r>
            <a:r>
              <a:rPr lang="en-US" altLang="zh-TW" dirty="0"/>
              <a:t>2014</a:t>
            </a:r>
            <a:r>
              <a:rPr lang="zh-TW" altLang="en-US" dirty="0"/>
              <a:t>提到的埋藏效率的</a:t>
            </a:r>
            <a:r>
              <a:rPr lang="en-US" altLang="zh-TW" dirty="0"/>
              <a:t>24%</a:t>
            </a:r>
            <a:r>
              <a:rPr lang="zh-TW" altLang="en-US" dirty="0"/>
              <a:t>作為</a:t>
            </a:r>
            <a:r>
              <a:rPr lang="en-US" altLang="zh-TW" dirty="0"/>
              <a:t>Burial</a:t>
            </a:r>
            <a:r>
              <a:rPr lang="zh-TW" altLang="en-US" dirty="0"/>
              <a:t>，最後得到了矛盾的結果，包含了輸入的</a:t>
            </a:r>
            <a:r>
              <a:rPr lang="en-US" altLang="zh-TW" dirty="0"/>
              <a:t>POC</a:t>
            </a:r>
            <a:r>
              <a:rPr lang="zh-TW" altLang="en-US" dirty="0"/>
              <a:t>過少，以及按照輸入的生物量是不可能產生這麼高的</a:t>
            </a:r>
            <a:r>
              <a:rPr lang="en-US" altLang="zh-TW" dirty="0"/>
              <a:t>BMU</a:t>
            </a:r>
          </a:p>
          <a:p>
            <a:r>
              <a:rPr lang="zh-TW" altLang="en-US" dirty="0"/>
              <a:t>因此我們後來決定用回推的方式，把</a:t>
            </a:r>
            <a:r>
              <a:rPr lang="en-US" altLang="zh-TW" dirty="0"/>
              <a:t>model</a:t>
            </a:r>
            <a:r>
              <a:rPr lang="zh-TW" altLang="en-US" dirty="0"/>
              <a:t>的主體改為量化支撐這個系統所需的最少有機碳，並且依照文獻將</a:t>
            </a:r>
            <a:r>
              <a:rPr lang="en-US" altLang="zh-TW" dirty="0"/>
              <a:t>DOU</a:t>
            </a:r>
            <a:r>
              <a:rPr lang="zh-TW" altLang="en-US" dirty="0"/>
              <a:t>設為</a:t>
            </a:r>
            <a:r>
              <a:rPr lang="en-US" altLang="zh-TW" dirty="0"/>
              <a:t>30%</a:t>
            </a:r>
            <a:r>
              <a:rPr lang="zh-TW" altLang="en-US" dirty="0"/>
              <a:t>量測到</a:t>
            </a:r>
            <a:r>
              <a:rPr lang="en-US" altLang="zh-TW" dirty="0"/>
              <a:t>TOU</a:t>
            </a:r>
            <a:r>
              <a:rPr lang="zh-TW" altLang="en-US" dirty="0"/>
              <a:t>，重新計算</a:t>
            </a:r>
            <a:r>
              <a:rPr lang="en-US" altLang="zh-TW" dirty="0"/>
              <a:t>burial</a:t>
            </a:r>
            <a:r>
              <a:rPr lang="zh-TW" altLang="en-US" dirty="0"/>
              <a:t>的量後反推到</a:t>
            </a:r>
            <a:r>
              <a:rPr lang="en-US" altLang="zh-TW" dirty="0"/>
              <a:t>POC</a:t>
            </a:r>
            <a:r>
              <a:rPr lang="zh-TW" altLang="en-US" dirty="0"/>
              <a:t>的總需求量</a:t>
            </a: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21</a:t>
            </a:fld>
            <a:endParaRPr lang="zh-TW" altLang="en-US"/>
          </a:p>
        </p:txBody>
      </p:sp>
    </p:spTree>
    <p:extLst>
      <p:ext uri="{BB962C8B-B14F-4D97-AF65-F5344CB8AC3E}">
        <p14:creationId xmlns:p14="http://schemas.microsoft.com/office/powerpoint/2010/main" val="2457288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更改後的</a:t>
            </a:r>
            <a:r>
              <a:rPr lang="en-US" altLang="zh-TW" dirty="0"/>
              <a:t>input</a:t>
            </a:r>
            <a:r>
              <a:rPr lang="zh-TW" altLang="en-US" dirty="0"/>
              <a:t>成功運作後，觀察</a:t>
            </a:r>
            <a:r>
              <a:rPr lang="en-US" altLang="zh-TW" dirty="0"/>
              <a:t>model</a:t>
            </a:r>
            <a:r>
              <a:rPr lang="zh-TW" altLang="en-US" dirty="0"/>
              <a:t>的結果發現原本輸入的</a:t>
            </a:r>
            <a:r>
              <a:rPr lang="en-US" altLang="zh-TW" dirty="0"/>
              <a:t>POC</a:t>
            </a:r>
            <a:r>
              <a:rPr lang="zh-TW" altLang="en-US" dirty="0"/>
              <a:t>遠小於結果，因此我們推斷從過去文獻中直接量測到的</a:t>
            </a:r>
            <a:r>
              <a:rPr lang="en-US" altLang="zh-TW" dirty="0"/>
              <a:t>POC</a:t>
            </a:r>
            <a:r>
              <a:rPr lang="zh-TW" altLang="en-US" dirty="0"/>
              <a:t>是不足以支撐系統的，其原因有可能是因為我們忽略了其實細菌直接利用有機碳的方式多為透過溶解態的有機物，例如在</a:t>
            </a:r>
            <a:r>
              <a:rPr lang="en-US" altLang="zh-TW" dirty="0"/>
              <a:t>GC1</a:t>
            </a:r>
            <a:r>
              <a:rPr lang="zh-TW" altLang="en-US" dirty="0"/>
              <a:t>最後得到的</a:t>
            </a:r>
            <a:r>
              <a:rPr lang="en-US" altLang="zh-TW" dirty="0"/>
              <a:t>model</a:t>
            </a:r>
            <a:r>
              <a:rPr lang="zh-TW" altLang="en-US" dirty="0"/>
              <a:t>結果幾乎是三倍高於原本輸入的有機碳量，因此推斷有很大一部分是進入了沉積物中的</a:t>
            </a:r>
            <a:r>
              <a:rPr lang="en-US" altLang="zh-TW" dirty="0"/>
              <a:t>microbial loop</a:t>
            </a:r>
            <a:r>
              <a:rPr lang="zh-TW" altLang="en-US" dirty="0"/>
              <a:t>，這只是我們其中一個猜測。</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22</a:t>
            </a:fld>
            <a:endParaRPr lang="zh-TW" altLang="en-US"/>
          </a:p>
        </p:txBody>
      </p:sp>
    </p:spTree>
    <p:extLst>
      <p:ext uri="{BB962C8B-B14F-4D97-AF65-F5344CB8AC3E}">
        <p14:creationId xmlns:p14="http://schemas.microsoft.com/office/powerpoint/2010/main" val="657723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接著我將碳存量分別除以直接量測到的氧氣消耗與</a:t>
            </a:r>
            <a:r>
              <a:rPr lang="en-US" altLang="zh-TW" dirty="0"/>
              <a:t>model</a:t>
            </a:r>
            <a:r>
              <a:rPr lang="zh-TW" altLang="en-US" dirty="0"/>
              <a:t>出來的消耗做比較，計算出來的數值可以被視為是有機碳在這個系統中的停留時間，或是稱</a:t>
            </a:r>
            <a:r>
              <a:rPr lang="en-US" altLang="zh-TW" dirty="0"/>
              <a:t>turnover rate</a:t>
            </a:r>
            <a:r>
              <a:rPr lang="zh-TW" altLang="en-US" dirty="0"/>
              <a:t>。整體來說在斜坡上</a:t>
            </a:r>
            <a:r>
              <a:rPr lang="en-US" altLang="zh-TW" dirty="0"/>
              <a:t>turnover</a:t>
            </a:r>
            <a:r>
              <a:rPr lang="zh-TW" altLang="en-US" dirty="0"/>
              <a:t>時間較長。</a:t>
            </a:r>
            <a:endParaRPr lang="en-US" altLang="zh-TW" dirty="0"/>
          </a:p>
          <a:p>
            <a:r>
              <a:rPr lang="zh-TW" altLang="en-US" dirty="0"/>
              <a:t>總有機碳除以</a:t>
            </a:r>
            <a:r>
              <a:rPr lang="en-US" altLang="zh-TW" dirty="0"/>
              <a:t>TOU</a:t>
            </a:r>
            <a:r>
              <a:rPr lang="zh-TW" altLang="en-US" dirty="0"/>
              <a:t>的部分， 除以量測數據的</a:t>
            </a:r>
            <a:r>
              <a:rPr lang="en-US" altLang="zh-TW" dirty="0"/>
              <a:t>turnover</a:t>
            </a:r>
            <a:r>
              <a:rPr lang="zh-TW" altLang="en-US" dirty="0"/>
              <a:t>快了將近五倍，兩地相比</a:t>
            </a:r>
            <a:r>
              <a:rPr lang="en-US" altLang="zh-TW" dirty="0"/>
              <a:t>GS1</a:t>
            </a:r>
            <a:r>
              <a:rPr lang="zh-TW" altLang="en-US" dirty="0"/>
              <a:t>停留時間長了約</a:t>
            </a:r>
            <a:r>
              <a:rPr lang="en-US" altLang="zh-TW" dirty="0"/>
              <a:t>1.5</a:t>
            </a:r>
            <a:r>
              <a:rPr lang="zh-TW" altLang="en-US" dirty="0"/>
              <a:t>倍，</a:t>
            </a:r>
            <a:endParaRPr lang="en-US" altLang="zh-TW" dirty="0"/>
          </a:p>
          <a:p>
            <a:r>
              <a:rPr lang="zh-TW" altLang="en-US" dirty="0"/>
              <a:t>細菌有機碳除以</a:t>
            </a:r>
            <a:r>
              <a:rPr lang="en-US" altLang="zh-TW" dirty="0"/>
              <a:t>DOU</a:t>
            </a:r>
            <a:r>
              <a:rPr lang="zh-TW" altLang="en-US" dirty="0"/>
              <a:t>的部分，用兩個方法算出來的時間接近。最後底棲生物有機碳除以</a:t>
            </a:r>
            <a:r>
              <a:rPr lang="en-US" altLang="zh-TW" dirty="0"/>
              <a:t>BMU</a:t>
            </a:r>
            <a:r>
              <a:rPr lang="zh-TW" altLang="en-US" dirty="0"/>
              <a:t>則是有明顯差異，以不同方法間相比，在峽谷頭用</a:t>
            </a:r>
            <a:r>
              <a:rPr lang="en-US" altLang="zh-TW" dirty="0"/>
              <a:t>model</a:t>
            </a:r>
            <a:r>
              <a:rPr lang="zh-TW" altLang="en-US" dirty="0"/>
              <a:t>計算出來的停留時間長了約</a:t>
            </a:r>
            <a:r>
              <a:rPr lang="en-US" altLang="zh-TW" dirty="0"/>
              <a:t>550</a:t>
            </a:r>
            <a:r>
              <a:rPr lang="zh-TW" altLang="en-US" dirty="0"/>
              <a:t>倍，斜坡則長了</a:t>
            </a:r>
            <a:r>
              <a:rPr lang="en-US" altLang="zh-TW" dirty="0"/>
              <a:t>40</a:t>
            </a:r>
            <a:r>
              <a:rPr lang="zh-TW" altLang="en-US" dirty="0"/>
              <a:t>倍，然而都是以直接量測的方法計算相比的話，</a:t>
            </a:r>
            <a:r>
              <a:rPr lang="en-US" altLang="zh-TW" dirty="0"/>
              <a:t>GC1</a:t>
            </a:r>
            <a:r>
              <a:rPr lang="zh-TW" altLang="en-US" dirty="0"/>
              <a:t>的</a:t>
            </a:r>
            <a:r>
              <a:rPr lang="en-US" altLang="zh-TW" dirty="0"/>
              <a:t>turnover</a:t>
            </a:r>
            <a:r>
              <a:rPr lang="zh-TW" altLang="en-US" dirty="0"/>
              <a:t>比</a:t>
            </a:r>
            <a:r>
              <a:rPr lang="en-US" altLang="zh-TW" dirty="0"/>
              <a:t>GS1</a:t>
            </a:r>
            <a:r>
              <a:rPr lang="zh-TW" altLang="en-US" dirty="0"/>
              <a:t>快很多，但若以</a:t>
            </a:r>
            <a:r>
              <a:rPr lang="en-US" altLang="zh-TW" dirty="0"/>
              <a:t>model</a:t>
            </a:r>
            <a:r>
              <a:rPr lang="zh-TW" altLang="en-US" dirty="0"/>
              <a:t>方法比較的話則停留時間長了一些。</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23</a:t>
            </a:fld>
            <a:endParaRPr lang="zh-TW" altLang="en-US"/>
          </a:p>
        </p:txBody>
      </p:sp>
    </p:spTree>
    <p:extLst>
      <p:ext uri="{BB962C8B-B14F-4D97-AF65-F5344CB8AC3E}">
        <p14:creationId xmlns:p14="http://schemas.microsoft.com/office/powerpoint/2010/main" val="672037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雖然從</a:t>
            </a:r>
            <a:r>
              <a:rPr lang="en-US" altLang="zh-TW" dirty="0"/>
              <a:t>turnover rate</a:t>
            </a:r>
            <a:r>
              <a:rPr lang="zh-TW" altLang="en-US" dirty="0"/>
              <a:t>的計算公式我們知道它表示</a:t>
            </a:r>
            <a:r>
              <a:rPr lang="en-US" altLang="zh-TW" dirty="0"/>
              <a:t>stock size </a:t>
            </a:r>
            <a:r>
              <a:rPr lang="zh-TW" altLang="en-US" dirty="0"/>
              <a:t>跟能量進入或離開</a:t>
            </a:r>
            <a:r>
              <a:rPr lang="en-US" altLang="zh-TW" dirty="0"/>
              <a:t>Stock</a:t>
            </a:r>
            <a:r>
              <a:rPr lang="zh-TW" altLang="en-US" dirty="0"/>
              <a:t>的</a:t>
            </a:r>
            <a:r>
              <a:rPr lang="en-US" altLang="zh-TW" dirty="0"/>
              <a:t>function,</a:t>
            </a:r>
            <a:r>
              <a:rPr lang="zh-TW" altLang="en-US" dirty="0"/>
              <a:t>但實際上要去量化沉積物中有機碳的</a:t>
            </a:r>
            <a:r>
              <a:rPr lang="en-US" altLang="zh-TW" dirty="0"/>
              <a:t>turnover rate</a:t>
            </a:r>
            <a:r>
              <a:rPr lang="zh-TW" altLang="en-US" dirty="0"/>
              <a:t>是非常複雜的，因為沉積物當中有不同的組成或是生物類群，但在一些文獻中有用這個方式計算過</a:t>
            </a:r>
            <a:r>
              <a:rPr lang="en-US" altLang="zh-TW" dirty="0"/>
              <a:t>turnover rate</a:t>
            </a:r>
            <a:r>
              <a:rPr lang="zh-TW" altLang="en-US" dirty="0"/>
              <a:t>，而我們的資料文獻相比其實數字是滿接近的，在</a:t>
            </a:r>
            <a:r>
              <a:rPr lang="en-US" altLang="zh-TW" dirty="0"/>
              <a:t>GC1</a:t>
            </a:r>
            <a:r>
              <a:rPr lang="zh-TW" altLang="en-US" dirty="0"/>
              <a:t>的</a:t>
            </a:r>
            <a:r>
              <a:rPr lang="en-US" altLang="zh-TW" dirty="0"/>
              <a:t>turnover</a:t>
            </a:r>
            <a:r>
              <a:rPr lang="zh-TW" altLang="en-US" dirty="0"/>
              <a:t>是</a:t>
            </a:r>
            <a:r>
              <a:rPr lang="en-US" altLang="zh-TW" dirty="0"/>
              <a:t>62</a:t>
            </a:r>
            <a:r>
              <a:rPr lang="zh-TW" altLang="en-US" dirty="0"/>
              <a:t>年，而</a:t>
            </a:r>
            <a:r>
              <a:rPr lang="en-US" altLang="zh-TW" dirty="0"/>
              <a:t>2008</a:t>
            </a:r>
            <a:r>
              <a:rPr lang="zh-TW" altLang="en-US" dirty="0"/>
              <a:t>年密西西比峽谷食物網的所計算出來的總有機碳</a:t>
            </a:r>
            <a:r>
              <a:rPr lang="en-US" altLang="zh-TW" dirty="0"/>
              <a:t>Turnover </a:t>
            </a:r>
            <a:r>
              <a:rPr lang="zh-TW" altLang="en-US" dirty="0"/>
              <a:t>是</a:t>
            </a:r>
            <a:r>
              <a:rPr lang="en-US" altLang="zh-TW" dirty="0"/>
              <a:t>57</a:t>
            </a:r>
            <a:r>
              <a:rPr lang="zh-TW" altLang="en-US" dirty="0"/>
              <a:t>年；另一方面</a:t>
            </a:r>
            <a:r>
              <a:rPr lang="en-US" altLang="zh-TW" dirty="0"/>
              <a:t>GS1</a:t>
            </a:r>
            <a:r>
              <a:rPr lang="zh-TW" altLang="en-US" dirty="0"/>
              <a:t>的</a:t>
            </a:r>
            <a:r>
              <a:rPr lang="en-US" altLang="zh-TW" dirty="0"/>
              <a:t>turnover </a:t>
            </a:r>
            <a:r>
              <a:rPr lang="zh-TW" altLang="en-US" dirty="0"/>
              <a:t>是</a:t>
            </a:r>
            <a:r>
              <a:rPr lang="en-US" altLang="zh-TW" dirty="0"/>
              <a:t>101</a:t>
            </a:r>
            <a:r>
              <a:rPr lang="zh-TW" altLang="en-US" dirty="0"/>
              <a:t>年，而</a:t>
            </a:r>
            <a:r>
              <a:rPr lang="en-US" altLang="zh-TW" dirty="0"/>
              <a:t>Rowe</a:t>
            </a:r>
            <a:r>
              <a:rPr lang="zh-TW" altLang="en-US" dirty="0"/>
              <a:t>等人</a:t>
            </a:r>
            <a:r>
              <a:rPr lang="en-US" altLang="zh-TW" dirty="0"/>
              <a:t>1990</a:t>
            </a:r>
            <a:r>
              <a:rPr lang="zh-TW" altLang="en-US" dirty="0"/>
              <a:t>年在</a:t>
            </a:r>
            <a:r>
              <a:rPr lang="en-US" altLang="zh-TW" dirty="0" err="1"/>
              <a:t>Demerara</a:t>
            </a:r>
            <a:r>
              <a:rPr lang="zh-TW" altLang="en-US" dirty="0"/>
              <a:t>深海平原附近的斜坡測站是</a:t>
            </a:r>
            <a:r>
              <a:rPr lang="en-US" altLang="zh-TW" dirty="0"/>
              <a:t>132</a:t>
            </a:r>
            <a:r>
              <a:rPr lang="zh-TW" altLang="en-US" dirty="0"/>
              <a:t>年。但由前面</a:t>
            </a:r>
            <a:r>
              <a:rPr lang="en-US" altLang="zh-TW" dirty="0"/>
              <a:t>turnover rate</a:t>
            </a:r>
            <a:r>
              <a:rPr lang="zh-TW" altLang="en-US" dirty="0"/>
              <a:t>結果來看，當</a:t>
            </a:r>
            <a:r>
              <a:rPr lang="en-US" altLang="zh-TW" dirty="0"/>
              <a:t>stock </a:t>
            </a:r>
            <a:r>
              <a:rPr lang="zh-TW" altLang="en-US" dirty="0"/>
              <a:t>除以實際測量值而得到的時間都比用</a:t>
            </a:r>
            <a:r>
              <a:rPr lang="en-US" altLang="zh-TW" dirty="0"/>
              <a:t>model</a:t>
            </a:r>
            <a:r>
              <a:rPr lang="zh-TW" altLang="en-US" dirty="0"/>
              <a:t>方式得到的時間還要短，是因為我們低估了無法量化的生物或物理的擾動影響</a:t>
            </a: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24</a:t>
            </a:fld>
            <a:endParaRPr lang="zh-TW" altLang="en-US"/>
          </a:p>
        </p:txBody>
      </p:sp>
    </p:spTree>
    <p:extLst>
      <p:ext uri="{BB962C8B-B14F-4D97-AF65-F5344CB8AC3E}">
        <p14:creationId xmlns:p14="http://schemas.microsoft.com/office/powerpoint/2010/main" val="1475168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最後是</a:t>
                </a:r>
                <a:r>
                  <a:rPr lang="en-US" altLang="zh-TW" dirty="0"/>
                  <a:t>network indices</a:t>
                </a:r>
                <a:r>
                  <a:rPr lang="en-US" altLang="zh-TW" baseline="0" dirty="0"/>
                  <a:t> </a:t>
                </a:r>
                <a:r>
                  <a:rPr lang="zh-TW" altLang="en-US" baseline="0" dirty="0"/>
                  <a:t>的計算，從五個選出的指數當中，只有</a:t>
                </a:r>
                <a:r>
                  <a:rPr lang="zh-TW" altLang="zh-TW" sz="1200" kern="1200" dirty="0">
                    <a:solidFill>
                      <a:schemeClr val="tx1"/>
                    </a:solidFill>
                    <a:effectLst/>
                    <a:latin typeface="+mn-lt"/>
                    <a:ea typeface="+mn-ea"/>
                    <a:cs typeface="+mn-cs"/>
                  </a:rPr>
                  <a:t>總系統通量</a:t>
                </a:r>
                <a:r>
                  <a:rPr lang="en-US" altLang="zh-TW" sz="1200" kern="1200" dirty="0">
                    <a:solidFill>
                      <a:schemeClr val="tx1"/>
                    </a:solidFill>
                    <a:effectLst/>
                    <a:latin typeface="+mn-lt"/>
                    <a:ea typeface="+mn-ea"/>
                    <a:cs typeface="+mn-cs"/>
                  </a:rPr>
                  <a:t>( </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𝑇</m:t>
                    </m:r>
                    <m:r>
                      <a:rPr lang="en-US" altLang="zh-TW" sz="1200" i="1" kern="1200">
                        <a:solidFill>
                          <a:schemeClr val="tx1"/>
                        </a:solidFill>
                        <a:effectLst/>
                        <a:latin typeface="Cambria Math" panose="02040503050406030204" pitchFamily="18" charset="0"/>
                        <a:ea typeface="+mn-ea"/>
                        <a:cs typeface="+mn-cs"/>
                      </a:rPr>
                      <m:t>..)</m:t>
                    </m:r>
                  </m:oMath>
                </a14:m>
                <a:r>
                  <a:rPr lang="zh-TW" altLang="zh-TW" sz="1200" kern="1200" dirty="0">
                    <a:solidFill>
                      <a:schemeClr val="tx1"/>
                    </a:solidFill>
                    <a:effectLst/>
                    <a:latin typeface="+mn-lt"/>
                    <a:ea typeface="+mn-ea"/>
                    <a:cs typeface="+mn-cs"/>
                  </a:rPr>
                  <a:t> 和總系統穿流量</a:t>
                </a:r>
                <a:r>
                  <a:rPr lang="en-US" altLang="zh-TW" sz="1200" kern="1200" dirty="0">
                    <a:solidFill>
                      <a:schemeClr val="tx1"/>
                    </a:solidFill>
                    <a:effectLst/>
                    <a:latin typeface="+mn-lt"/>
                    <a:ea typeface="+mn-ea"/>
                    <a:cs typeface="+mn-cs"/>
                  </a:rPr>
                  <a:t>(</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𝑇𝑆𝑇</m:t>
                    </m:r>
                    <m:r>
                      <a:rPr lang="en-US" altLang="zh-TW" sz="1200" i="1" kern="1200" smtClean="0">
                        <a:solidFill>
                          <a:schemeClr val="tx1"/>
                        </a:solidFill>
                        <a:effectLst/>
                        <a:latin typeface="Cambria Math" panose="02040503050406030204" pitchFamily="18" charset="0"/>
                        <a:ea typeface="+mn-ea"/>
                        <a:cs typeface="+mn-cs"/>
                      </a:rPr>
                      <m:t>)</m:t>
                    </m:r>
                  </m:oMath>
                </a14:m>
                <a:r>
                  <a:rPr lang="zh-TW" altLang="en-US" dirty="0"/>
                  <a:t> 的中位數的值在</a:t>
                </a:r>
                <a:r>
                  <a:rPr lang="en-US" altLang="zh-TW" dirty="0"/>
                  <a:t>GC1</a:t>
                </a:r>
                <a:r>
                  <a:rPr lang="zh-TW" altLang="en-US" dirty="0"/>
                  <a:t>較大，而其他三個則是在斜坡上較大，除了劃出分布圖以外還能用</a:t>
                </a:r>
                <a:r>
                  <a:rPr lang="en-US" altLang="zh-TW" dirty="0"/>
                  <a:t>fraction</a:t>
                </a:r>
                <a:r>
                  <a:rPr lang="zh-TW" altLang="en-US" dirty="0"/>
                  <a:t>表示顯著性，其中只有</a:t>
                </a:r>
                <a:r>
                  <a:rPr lang="en-US" altLang="zh-TW" sz="1200" kern="1200" dirty="0">
                    <a:solidFill>
                      <a:schemeClr val="tx1"/>
                    </a:solidFill>
                    <a:effectLst/>
                    <a:latin typeface="+mn-lt"/>
                    <a:ea typeface="+mn-ea"/>
                    <a:cs typeface="+mn-cs"/>
                  </a:rPr>
                  <a:t>( </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𝑇</m:t>
                    </m:r>
                    <m:r>
                      <a:rPr lang="en-US" altLang="zh-TW" sz="1200" i="1" kern="1200">
                        <a:solidFill>
                          <a:schemeClr val="tx1"/>
                        </a:solidFill>
                        <a:effectLst/>
                        <a:latin typeface="Cambria Math" panose="02040503050406030204" pitchFamily="18" charset="0"/>
                        <a:ea typeface="+mn-ea"/>
                        <a:cs typeface="+mn-cs"/>
                      </a:rPr>
                      <m:t>..)</m:t>
                    </m:r>
                  </m:oMath>
                </a14:m>
                <a:r>
                  <a:rPr lang="zh-TW"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跟</a:t>
                </a:r>
                <a:r>
                  <a:rPr lang="en-US" altLang="zh-TW" sz="1200" kern="1200" dirty="0">
                    <a:solidFill>
                      <a:schemeClr val="tx1"/>
                    </a:solidFill>
                    <a:effectLst/>
                    <a:latin typeface="+mn-lt"/>
                    <a:ea typeface="+mn-ea"/>
                    <a:cs typeface="+mn-cs"/>
                  </a:rPr>
                  <a:t>(</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𝑇𝑆𝑇</m:t>
                    </m:r>
                    <m:r>
                      <a:rPr lang="en-US" altLang="zh-TW" sz="1200" i="1" kern="1200" smtClean="0">
                        <a:solidFill>
                          <a:schemeClr val="tx1"/>
                        </a:solidFill>
                        <a:effectLst/>
                        <a:latin typeface="Cambria Math" panose="02040503050406030204" pitchFamily="18" charset="0"/>
                        <a:ea typeface="+mn-ea"/>
                        <a:cs typeface="+mn-cs"/>
                      </a:rPr>
                      <m:t>)</m:t>
                    </m:r>
                    <m:r>
                      <a:rPr lang="zh-TW" altLang="en-US" sz="1200" i="1" kern="1200" smtClean="0">
                        <a:solidFill>
                          <a:schemeClr val="tx1"/>
                        </a:solidFill>
                        <a:effectLst/>
                        <a:latin typeface="Cambria Math" panose="02040503050406030204" pitchFamily="18" charset="0"/>
                        <a:ea typeface="+mn-ea"/>
                        <a:cs typeface="+mn-cs"/>
                      </a:rPr>
                      <m:t> </m:t>
                    </m:r>
                    <m:r>
                      <a:rPr lang="zh-TW" altLang="en-US" sz="1200" i="1" kern="1200" smtClean="0">
                        <a:solidFill>
                          <a:schemeClr val="tx1"/>
                        </a:solidFill>
                        <a:effectLst/>
                        <a:latin typeface="Cambria Math" panose="02040503050406030204" pitchFamily="18" charset="0"/>
                        <a:ea typeface="+mn-ea"/>
                        <a:cs typeface="+mn-cs"/>
                      </a:rPr>
                      <m:t>是有顯著性的，</m:t>
                    </m:r>
                  </m:oMath>
                </a14:m>
                <a:r>
                  <a:rPr lang="zh-TW" altLang="en-US" dirty="0"/>
                  <a:t>而</a:t>
                </a:r>
                <a:r>
                  <a:rPr lang="en-US" altLang="zh-TW" dirty="0"/>
                  <a:t>GC1</a:t>
                </a:r>
                <a:r>
                  <a:rPr lang="zh-TW" altLang="en-US" dirty="0"/>
                  <a:t>的</a:t>
                </a:r>
                <a:r>
                  <a:rPr lang="en-US" altLang="zh-TW" dirty="0"/>
                  <a:t>FCI</a:t>
                </a:r>
                <a:r>
                  <a:rPr lang="zh-TW" altLang="en-US" dirty="0"/>
                  <a:t>值則邊緣顯著小於</a:t>
                </a:r>
                <a:r>
                  <a:rPr lang="en-US" altLang="zh-TW" dirty="0"/>
                  <a:t>GS1</a:t>
                </a:r>
                <a:r>
                  <a:rPr lang="zh-TW" altLang="en-US" dirty="0"/>
                  <a:t>。從</a:t>
                </a:r>
                <a:r>
                  <a:rPr lang="en-US" altLang="zh-TW" dirty="0"/>
                  <a:t>T..</a:t>
                </a:r>
                <a:r>
                  <a:rPr lang="zh-TW" altLang="en-US" dirty="0"/>
                  <a:t>跟</a:t>
                </a:r>
                <a:r>
                  <a:rPr lang="en-US" altLang="zh-TW" dirty="0"/>
                  <a:t>TST</a:t>
                </a:r>
                <a:r>
                  <a:rPr lang="zh-TW" altLang="en-US" dirty="0"/>
                  <a:t>的計算公式我們知道這兩個指數直接代表整個系統的大小，表示</a:t>
                </a:r>
                <a:r>
                  <a:rPr lang="en-US" altLang="zh-TW" dirty="0"/>
                  <a:t>GC1</a:t>
                </a:r>
                <a:r>
                  <a:rPr lang="zh-TW" altLang="en-US" dirty="0"/>
                  <a:t>的系統當中整體</a:t>
                </a:r>
                <a:r>
                  <a:rPr lang="en-US" altLang="zh-TW" dirty="0"/>
                  <a:t>carbon processing</a:t>
                </a:r>
                <a:r>
                  <a:rPr lang="zh-TW" altLang="en-US" dirty="0"/>
                  <a:t>較高；</a:t>
                </a:r>
                <a:r>
                  <a:rPr lang="en-US" altLang="zh-TW" dirty="0"/>
                  <a:t>FCI</a:t>
                </a:r>
                <a:r>
                  <a:rPr lang="zh-TW" altLang="en-US" dirty="0"/>
                  <a:t>指數則是計算有多少比例的碳在系統中是循環利用的，</a:t>
                </a:r>
                <a:r>
                  <a:rPr lang="en-US" altLang="zh-TW" dirty="0"/>
                  <a:t>GS1</a:t>
                </a:r>
                <a:r>
                  <a:rPr lang="zh-TW" altLang="en-US" dirty="0"/>
                  <a:t>的</a:t>
                </a:r>
                <a:r>
                  <a:rPr lang="en-US" altLang="zh-TW" dirty="0"/>
                  <a:t>FCI</a:t>
                </a:r>
                <a:r>
                  <a:rPr lang="zh-TW" altLang="en-US" dirty="0"/>
                  <a:t>值高就代表著較多能量在系統中循環，而這也和先前提到在</a:t>
                </a:r>
                <a:r>
                  <a:rPr lang="en-US" altLang="zh-TW" dirty="0"/>
                  <a:t>GS1</a:t>
                </a:r>
                <a:r>
                  <a:rPr lang="zh-TW" altLang="en-US" dirty="0"/>
                  <a:t>碳的</a:t>
                </a:r>
                <a:r>
                  <a:rPr lang="en-US" altLang="zh-TW" dirty="0"/>
                  <a:t>turnover </a:t>
                </a:r>
                <a:r>
                  <a:rPr lang="zh-TW" altLang="en-US" dirty="0"/>
                  <a:t>的時間較長有所對應。</a:t>
                </a:r>
                <a:r>
                  <a:rPr lang="en-US" altLang="zh-TW" dirty="0"/>
                  <a:t>AMI</a:t>
                </a:r>
                <a:r>
                  <a:rPr lang="zh-TW" altLang="en-US" dirty="0"/>
                  <a:t>指數被用來描述系統的成長狀態，在初步發展時會這個值會比較低而系統較成熟後這個值會提高，而</a:t>
                </a:r>
                <a:r>
                  <a:rPr lang="en-US" altLang="zh-TW" dirty="0"/>
                  <a:t>GC1</a:t>
                </a:r>
                <a:r>
                  <a:rPr lang="zh-TW" altLang="en-US" dirty="0"/>
                  <a:t>的</a:t>
                </a:r>
                <a:r>
                  <a:rPr lang="en-US" altLang="zh-TW" dirty="0"/>
                  <a:t>AMI</a:t>
                </a:r>
                <a:r>
                  <a:rPr lang="zh-TW" altLang="en-US" dirty="0"/>
                  <a:t>值低於</a:t>
                </a:r>
                <a:r>
                  <a:rPr lang="en-US" altLang="zh-TW" dirty="0"/>
                  <a:t>GS1</a:t>
                </a:r>
                <a:r>
                  <a:rPr lang="zh-TW" altLang="en-US" dirty="0"/>
                  <a:t>，可以解釋成在有強烈物理擾動的狀況下，</a:t>
                </a:r>
                <a:r>
                  <a:rPr lang="en-US" altLang="zh-TW" dirty="0"/>
                  <a:t>GC1</a:t>
                </a:r>
                <a:r>
                  <a:rPr lang="zh-TW" altLang="en-US" dirty="0"/>
                  <a:t>的系統發展處於早期位成熟的階段</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smtClean="0"/>
                  <a:t>最後是</a:t>
                </a:r>
                <a:r>
                  <a:rPr lang="en-US" altLang="zh-TW" dirty="0" smtClean="0"/>
                  <a:t>network indices</a:t>
                </a:r>
                <a:r>
                  <a:rPr lang="en-US" altLang="zh-TW" baseline="0" dirty="0" smtClean="0"/>
                  <a:t> </a:t>
                </a:r>
                <a:r>
                  <a:rPr lang="zh-TW" altLang="en-US" baseline="0" dirty="0" smtClean="0"/>
                  <a:t>的計算，從五個選出的指數當中，只有</a:t>
                </a:r>
                <a:r>
                  <a:rPr lang="zh-TW" altLang="zh-TW" sz="1200" kern="1200" dirty="0" smtClean="0">
                    <a:solidFill>
                      <a:schemeClr val="tx1"/>
                    </a:solidFill>
                    <a:effectLst/>
                    <a:latin typeface="+mn-lt"/>
                    <a:ea typeface="+mn-ea"/>
                    <a:cs typeface="+mn-cs"/>
                  </a:rPr>
                  <a:t>總系統通量</a:t>
                </a:r>
                <a:r>
                  <a:rPr lang="en-US" altLang="zh-TW" sz="1200" kern="1200" dirty="0" smtClean="0">
                    <a:solidFill>
                      <a:schemeClr val="tx1"/>
                    </a:solidFill>
                    <a:effectLst/>
                    <a:latin typeface="+mn-lt"/>
                    <a:ea typeface="+mn-ea"/>
                    <a:cs typeface="+mn-cs"/>
                  </a:rPr>
                  <a:t>( </a:t>
                </a:r>
                <a:r>
                  <a:rPr lang="en-US" altLang="zh-TW" sz="1200" i="0" kern="1200">
                    <a:solidFill>
                      <a:schemeClr val="tx1"/>
                    </a:solidFill>
                    <a:effectLst/>
                    <a:latin typeface="+mn-lt"/>
                    <a:ea typeface="+mn-ea"/>
                    <a:cs typeface="+mn-cs"/>
                  </a:rPr>
                  <a:t>𝑇..</a:t>
                </a:r>
                <a:r>
                  <a:rPr lang="en-US" altLang="zh-TW" sz="1200" b="0" i="0" kern="1200" smtClean="0">
                    <a:solidFill>
                      <a:schemeClr val="tx1"/>
                    </a:solidFill>
                    <a:effectLst/>
                    <a:latin typeface="Cambria Math" panose="02040503050406030204" pitchFamily="18" charset="0"/>
                    <a:ea typeface="+mn-ea"/>
                    <a:cs typeface="+mn-cs"/>
                  </a:rPr>
                  <a:t>)</a:t>
                </a:r>
                <a:r>
                  <a:rPr lang="zh-TW" altLang="zh-TW" sz="1200" kern="1200" dirty="0" smtClean="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和總系統穿</a:t>
                </a:r>
                <a:r>
                  <a:rPr lang="zh-TW" altLang="zh-TW" sz="1200" kern="1200" dirty="0" smtClean="0">
                    <a:solidFill>
                      <a:schemeClr val="tx1"/>
                    </a:solidFill>
                    <a:effectLst/>
                    <a:latin typeface="+mn-lt"/>
                    <a:ea typeface="+mn-ea"/>
                    <a:cs typeface="+mn-cs"/>
                  </a:rPr>
                  <a:t>流量</a:t>
                </a:r>
                <a:r>
                  <a:rPr lang="en-US" altLang="zh-TW" sz="1200" kern="1200" dirty="0" smtClean="0">
                    <a:solidFill>
                      <a:schemeClr val="tx1"/>
                    </a:solidFill>
                    <a:effectLst/>
                    <a:latin typeface="+mn-lt"/>
                    <a:ea typeface="+mn-ea"/>
                    <a:cs typeface="+mn-cs"/>
                  </a:rPr>
                  <a:t>(</a:t>
                </a:r>
                <a:r>
                  <a:rPr lang="en-US" altLang="zh-TW" sz="1200" i="0" kern="1200">
                    <a:solidFill>
                      <a:schemeClr val="tx1"/>
                    </a:solidFill>
                    <a:effectLst/>
                    <a:latin typeface="+mn-lt"/>
                    <a:ea typeface="+mn-ea"/>
                    <a:cs typeface="+mn-cs"/>
                  </a:rPr>
                  <a:t>𝑇𝑆𝑇</a:t>
                </a:r>
                <a:r>
                  <a:rPr lang="en-US" altLang="zh-TW" sz="1200" i="0" kern="1200" smtClean="0">
                    <a:solidFill>
                      <a:schemeClr val="tx1"/>
                    </a:solidFill>
                    <a:effectLst/>
                    <a:latin typeface="Cambria Math" panose="02040503050406030204" pitchFamily="18" charset="0"/>
                    <a:ea typeface="+mn-ea"/>
                    <a:cs typeface="+mn-cs"/>
                  </a:rPr>
                  <a:t>)</a:t>
                </a:r>
                <a:r>
                  <a:rPr lang="zh-TW" altLang="en-US" dirty="0" smtClean="0"/>
                  <a:t> 的中位數的值在</a:t>
                </a:r>
                <a:r>
                  <a:rPr lang="en-US" altLang="zh-TW" dirty="0" smtClean="0"/>
                  <a:t>GC1</a:t>
                </a:r>
                <a:r>
                  <a:rPr lang="zh-TW" altLang="en-US" dirty="0" smtClean="0"/>
                  <a:t>較大，而其他三個則是在斜坡上較大，除了劃出分布圖以外還能用</a:t>
                </a:r>
                <a:r>
                  <a:rPr lang="en-US" altLang="zh-TW" dirty="0" smtClean="0"/>
                  <a:t>fraction</a:t>
                </a:r>
                <a:r>
                  <a:rPr lang="zh-TW" altLang="en-US" dirty="0" smtClean="0"/>
                  <a:t>表示顯著性，其中只有</a:t>
                </a:r>
                <a:r>
                  <a:rPr lang="en-US" altLang="zh-TW" sz="1200" kern="1200" dirty="0" smtClean="0">
                    <a:solidFill>
                      <a:schemeClr val="tx1"/>
                    </a:solidFill>
                    <a:effectLst/>
                    <a:latin typeface="+mn-lt"/>
                    <a:ea typeface="+mn-ea"/>
                    <a:cs typeface="+mn-cs"/>
                  </a:rPr>
                  <a:t>( </a:t>
                </a:r>
                <a:r>
                  <a:rPr lang="en-US" altLang="zh-TW" sz="1200" i="0" kern="1200">
                    <a:solidFill>
                      <a:schemeClr val="tx1"/>
                    </a:solidFill>
                    <a:effectLst/>
                    <a:latin typeface="Cambria Math" panose="02040503050406030204" pitchFamily="18" charset="0"/>
                    <a:ea typeface="+mn-ea"/>
                    <a:cs typeface="+mn-cs"/>
                  </a:rPr>
                  <a:t>𝑇..</a:t>
                </a:r>
                <a:r>
                  <a:rPr lang="en-US" altLang="zh-TW" sz="1200" b="0" i="0" kern="1200" smtClean="0">
                    <a:solidFill>
                      <a:schemeClr val="tx1"/>
                    </a:solidFill>
                    <a:effectLst/>
                    <a:latin typeface="Cambria Math" panose="02040503050406030204" pitchFamily="18" charset="0"/>
                    <a:ea typeface="+mn-ea"/>
                    <a:cs typeface="+mn-cs"/>
                  </a:rPr>
                  <a:t>)</a:t>
                </a:r>
                <a:r>
                  <a:rPr lang="zh-TW"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跟</a:t>
                </a:r>
                <a:r>
                  <a:rPr lang="en-US" altLang="zh-TW" sz="1200" kern="1200" dirty="0" smtClean="0">
                    <a:solidFill>
                      <a:schemeClr val="tx1"/>
                    </a:solidFill>
                    <a:effectLst/>
                    <a:latin typeface="+mn-lt"/>
                    <a:ea typeface="+mn-ea"/>
                    <a:cs typeface="+mn-cs"/>
                  </a:rPr>
                  <a:t>(</a:t>
                </a:r>
                <a:r>
                  <a:rPr lang="en-US" altLang="zh-TW" sz="1200" i="0" kern="1200">
                    <a:solidFill>
                      <a:schemeClr val="tx1"/>
                    </a:solidFill>
                    <a:effectLst/>
                    <a:latin typeface="Cambria Math" panose="02040503050406030204" pitchFamily="18" charset="0"/>
                    <a:ea typeface="+mn-ea"/>
                    <a:cs typeface="+mn-cs"/>
                  </a:rPr>
                  <a:t>𝑇𝑆𝑇</a:t>
                </a:r>
                <a:r>
                  <a:rPr lang="en-US" altLang="zh-TW" sz="1200" i="0" kern="1200" smtClean="0">
                    <a:solidFill>
                      <a:schemeClr val="tx1"/>
                    </a:solidFill>
                    <a:effectLst/>
                    <a:latin typeface="Cambria Math" panose="02040503050406030204" pitchFamily="18" charset="0"/>
                    <a:ea typeface="+mn-ea"/>
                    <a:cs typeface="+mn-cs"/>
                  </a:rPr>
                  <a:t>)</a:t>
                </a:r>
                <a:r>
                  <a:rPr lang="zh-TW" altLang="en-US" sz="1200" i="0" kern="1200" smtClean="0">
                    <a:solidFill>
                      <a:schemeClr val="tx1"/>
                    </a:solidFill>
                    <a:effectLst/>
                    <a:latin typeface="Cambria Math" panose="02040503050406030204" pitchFamily="18" charset="0"/>
                    <a:ea typeface="+mn-ea"/>
                    <a:cs typeface="+mn-cs"/>
                  </a:rPr>
                  <a:t> 是有顯著性的，</a:t>
                </a:r>
                <a:r>
                  <a:rPr lang="zh-TW" altLang="en-US" dirty="0" smtClean="0"/>
                  <a:t>而</a:t>
                </a:r>
                <a:r>
                  <a:rPr lang="en-US" altLang="zh-TW" dirty="0" smtClean="0"/>
                  <a:t>GC1</a:t>
                </a:r>
                <a:r>
                  <a:rPr lang="zh-TW" altLang="en-US" dirty="0" smtClean="0"/>
                  <a:t>的</a:t>
                </a:r>
                <a:r>
                  <a:rPr lang="en-US" altLang="zh-TW" dirty="0" smtClean="0"/>
                  <a:t>FCI</a:t>
                </a:r>
                <a:r>
                  <a:rPr lang="zh-TW" altLang="en-US" dirty="0" smtClean="0"/>
                  <a:t>值則邊緣顯著小於</a:t>
                </a:r>
                <a:r>
                  <a:rPr lang="en-US" altLang="zh-TW" dirty="0" smtClean="0"/>
                  <a:t>GS1</a:t>
                </a:r>
                <a:r>
                  <a:rPr lang="zh-TW" altLang="en-US" dirty="0" smtClean="0"/>
                  <a:t>。</a:t>
                </a:r>
                <a:r>
                  <a:rPr lang="zh-TW" altLang="en-US" dirty="0" smtClean="0"/>
                  <a:t>從</a:t>
                </a:r>
                <a:r>
                  <a:rPr lang="en-US" altLang="zh-TW" dirty="0" smtClean="0"/>
                  <a:t>T..</a:t>
                </a:r>
                <a:r>
                  <a:rPr lang="zh-TW" altLang="en-US" dirty="0" smtClean="0"/>
                  <a:t>跟</a:t>
                </a:r>
                <a:r>
                  <a:rPr lang="en-US" altLang="zh-TW" dirty="0" smtClean="0"/>
                  <a:t>TST</a:t>
                </a:r>
                <a:r>
                  <a:rPr lang="zh-TW" altLang="en-US" dirty="0" smtClean="0"/>
                  <a:t>的計算公式我們知道這兩個指數直接代表整個系統的大小，表示</a:t>
                </a:r>
                <a:r>
                  <a:rPr lang="en-US" altLang="zh-TW" dirty="0" smtClean="0"/>
                  <a:t>GC1</a:t>
                </a:r>
                <a:r>
                  <a:rPr lang="zh-TW" altLang="en-US" dirty="0" smtClean="0"/>
                  <a:t>的系統當中整體</a:t>
                </a:r>
                <a:r>
                  <a:rPr lang="en-US" altLang="zh-TW" dirty="0" smtClean="0"/>
                  <a:t>carbon processing</a:t>
                </a:r>
                <a:r>
                  <a:rPr lang="zh-TW" altLang="en-US" dirty="0" smtClean="0"/>
                  <a:t>較高；</a:t>
                </a:r>
                <a:r>
                  <a:rPr lang="en-US" altLang="zh-TW" dirty="0" smtClean="0"/>
                  <a:t>FCI</a:t>
                </a:r>
                <a:r>
                  <a:rPr lang="zh-TW" altLang="en-US" dirty="0" smtClean="0"/>
                  <a:t>指數則是計算有多少比例的碳在系統中是循環利用的，</a:t>
                </a:r>
                <a:r>
                  <a:rPr lang="en-US" altLang="zh-TW" dirty="0" smtClean="0"/>
                  <a:t>GS1</a:t>
                </a:r>
                <a:r>
                  <a:rPr lang="zh-TW" altLang="en-US" dirty="0" smtClean="0"/>
                  <a:t>的</a:t>
                </a:r>
                <a:r>
                  <a:rPr lang="en-US" altLang="zh-TW" dirty="0" smtClean="0"/>
                  <a:t>FCI</a:t>
                </a:r>
                <a:r>
                  <a:rPr lang="zh-TW" altLang="en-US" dirty="0" smtClean="0"/>
                  <a:t>值高就代表著較多能量在系統中循環，而這也和先前提到在</a:t>
                </a:r>
                <a:r>
                  <a:rPr lang="en-US" altLang="zh-TW" dirty="0" smtClean="0"/>
                  <a:t>GS1</a:t>
                </a:r>
                <a:r>
                  <a:rPr lang="zh-TW" altLang="en-US" dirty="0" smtClean="0"/>
                  <a:t>碳的</a:t>
                </a:r>
                <a:r>
                  <a:rPr lang="en-US" altLang="zh-TW" dirty="0" smtClean="0"/>
                  <a:t>turnover </a:t>
                </a:r>
                <a:r>
                  <a:rPr lang="zh-TW" altLang="en-US" dirty="0" smtClean="0"/>
                  <a:t>的時間較長有所對應。</a:t>
                </a:r>
                <a:r>
                  <a:rPr lang="en-US" altLang="zh-TW" dirty="0" smtClean="0"/>
                  <a:t>AMI</a:t>
                </a:r>
                <a:r>
                  <a:rPr lang="zh-TW" altLang="en-US" dirty="0" smtClean="0"/>
                  <a:t>指數被用來描述系統的成長狀態，在初步發展時會這個值會比較低而系統較成熟後這個值會提高，而</a:t>
                </a:r>
                <a:r>
                  <a:rPr lang="en-US" altLang="zh-TW" dirty="0" smtClean="0"/>
                  <a:t>GC1</a:t>
                </a:r>
                <a:r>
                  <a:rPr lang="zh-TW" altLang="en-US" dirty="0" smtClean="0"/>
                  <a:t>的</a:t>
                </a:r>
                <a:r>
                  <a:rPr lang="en-US" altLang="zh-TW" dirty="0" smtClean="0"/>
                  <a:t>AMI</a:t>
                </a:r>
                <a:r>
                  <a:rPr lang="zh-TW" altLang="en-US" dirty="0" smtClean="0"/>
                  <a:t>值低於</a:t>
                </a:r>
                <a:r>
                  <a:rPr lang="en-US" altLang="zh-TW" dirty="0" smtClean="0"/>
                  <a:t>GS1</a:t>
                </a:r>
                <a:r>
                  <a:rPr lang="zh-TW" altLang="en-US" dirty="0" smtClean="0"/>
                  <a:t>，可以解釋成在有強烈物理擾動的狀況下，</a:t>
                </a:r>
                <a:r>
                  <a:rPr lang="en-US" altLang="zh-TW" dirty="0" smtClean="0"/>
                  <a:t>GC1</a:t>
                </a:r>
                <a:r>
                  <a:rPr lang="zh-TW" altLang="en-US" dirty="0" smtClean="0"/>
                  <a:t>的系統發展處於早期位成熟的階段</a:t>
                </a:r>
                <a:endParaRPr lang="en-US" altLang="zh-TW" dirty="0" smtClean="0"/>
              </a:p>
            </p:txBody>
          </p:sp>
        </mc:Fallback>
      </mc:AlternateContent>
      <p:sp>
        <p:nvSpPr>
          <p:cNvPr id="4" name="投影片編號版面配置區 3"/>
          <p:cNvSpPr>
            <a:spLocks noGrp="1"/>
          </p:cNvSpPr>
          <p:nvPr>
            <p:ph type="sldNum" sz="quarter" idx="10"/>
          </p:nvPr>
        </p:nvSpPr>
        <p:spPr/>
        <p:txBody>
          <a:bodyPr/>
          <a:lstStyle/>
          <a:p>
            <a:fld id="{1C488338-6FFA-4623-8EEC-62E664D627B7}" type="slidenum">
              <a:rPr lang="zh-TW" altLang="en-US" smtClean="0"/>
              <a:t>25</a:t>
            </a:fld>
            <a:endParaRPr lang="zh-TW" altLang="en-US"/>
          </a:p>
        </p:txBody>
      </p:sp>
    </p:spTree>
    <p:extLst>
      <p:ext uri="{BB962C8B-B14F-4D97-AF65-F5344CB8AC3E}">
        <p14:creationId xmlns:p14="http://schemas.microsoft.com/office/powerpoint/2010/main" val="1118634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model</a:t>
            </a:r>
            <a:r>
              <a:rPr lang="zh-TW" altLang="en-US" dirty="0"/>
              <a:t>結果當中還有發現</a:t>
            </a:r>
            <a:r>
              <a:rPr lang="en-US" altLang="zh-TW" dirty="0"/>
              <a:t>burial</a:t>
            </a:r>
            <a:r>
              <a:rPr lang="zh-TW" altLang="en-US" dirty="0"/>
              <a:t>佔了超過</a:t>
            </a:r>
            <a:r>
              <a:rPr lang="en-US" altLang="zh-TW" dirty="0"/>
              <a:t>80%</a:t>
            </a:r>
            <a:r>
              <a:rPr lang="zh-TW" altLang="en-US" dirty="0"/>
              <a:t>的系統碳需求，由於我是先算出</a:t>
            </a:r>
            <a:r>
              <a:rPr lang="en-US" altLang="zh-TW" dirty="0"/>
              <a:t>burial</a:t>
            </a:r>
            <a:r>
              <a:rPr lang="zh-TW" altLang="en-US" dirty="0"/>
              <a:t>再利用文獻中的資料反推碳需求，其中文獻的</a:t>
            </a:r>
            <a:r>
              <a:rPr lang="en-US" altLang="zh-TW" dirty="0"/>
              <a:t>24%</a:t>
            </a:r>
            <a:r>
              <a:rPr lang="zh-TW" altLang="en-US" dirty="0"/>
              <a:t>埋藏效率作為這個</a:t>
            </a:r>
            <a:r>
              <a:rPr lang="en-US" altLang="zh-TW" dirty="0"/>
              <a:t>constraint</a:t>
            </a:r>
            <a:r>
              <a:rPr lang="zh-TW" altLang="en-US" dirty="0"/>
              <a:t>的下限，而上限因為沒有更好的文獻就設</a:t>
            </a:r>
            <a:r>
              <a:rPr lang="en-US" altLang="zh-TW" dirty="0"/>
              <a:t>100%</a:t>
            </a:r>
            <a:r>
              <a:rPr lang="zh-TW" altLang="en-US" dirty="0"/>
              <a:t>，因此超過</a:t>
            </a:r>
            <a:r>
              <a:rPr lang="en-US" altLang="zh-TW" dirty="0"/>
              <a:t>80%</a:t>
            </a:r>
            <a:r>
              <a:rPr lang="zh-TW" altLang="en-US" dirty="0"/>
              <a:t>的</a:t>
            </a:r>
            <a:r>
              <a:rPr lang="en-US" altLang="zh-TW" dirty="0"/>
              <a:t>burial</a:t>
            </a:r>
            <a:r>
              <a:rPr lang="zh-TW" altLang="en-US" dirty="0"/>
              <a:t>並非完全不可能的。過去的研究指出海底峽谷不僅是將沉積物或有機質傳送到深海的重要通道，同時對於碳埋藏跟碳封存也很重要，例如在先前提到的納札雷峽谷頭的埋藏效率約</a:t>
            </a:r>
            <a:r>
              <a:rPr lang="en-US" altLang="zh-TW" dirty="0"/>
              <a:t>30-80%</a:t>
            </a:r>
            <a:r>
              <a:rPr lang="zh-TW" altLang="en-US" dirty="0"/>
              <a:t>，而在</a:t>
            </a:r>
            <a:r>
              <a:rPr lang="en-US" altLang="zh-TW" dirty="0"/>
              <a:t>Krause-Jensen </a:t>
            </a:r>
            <a:r>
              <a:rPr lang="zh-TW" altLang="en-US" dirty="0"/>
              <a:t>跟</a:t>
            </a:r>
            <a:r>
              <a:rPr lang="en-US" altLang="zh-TW" dirty="0"/>
              <a:t>Duarte</a:t>
            </a:r>
            <a:r>
              <a:rPr lang="zh-TW" altLang="en-US" dirty="0"/>
              <a:t> </a:t>
            </a:r>
            <a:r>
              <a:rPr lang="en-US" altLang="zh-TW" dirty="0"/>
              <a:t>2016</a:t>
            </a:r>
            <a:r>
              <a:rPr lang="en-US" altLang="zh-TW" baseline="0" dirty="0"/>
              <a:t> </a:t>
            </a:r>
            <a:r>
              <a:rPr lang="zh-TW" altLang="en-US" dirty="0"/>
              <a:t>的研究指出，沿岸的巨型藻類中的碳也可能在經由埋層或傳輸的過程中埋藏在峽谷，另一方面在地中海西北部的海底峽谷則是透過</a:t>
            </a:r>
            <a:r>
              <a:rPr lang="en-US" altLang="zh-TW" dirty="0"/>
              <a:t>DSWC</a:t>
            </a:r>
            <a:r>
              <a:rPr lang="zh-TW" altLang="en-US" dirty="0"/>
              <a:t>會將藻華的浮游植物快速埋藏在峽谷中</a:t>
            </a:r>
            <a:endParaRPr lang="en-US" altLang="zh-TW" dirty="0"/>
          </a:p>
          <a:p>
            <a:endParaRPr lang="en-US" altLang="zh-TW" dirty="0"/>
          </a:p>
          <a:p>
            <a:r>
              <a:rPr lang="en-US" altLang="zh-TW" dirty="0"/>
              <a:t>((DSWC</a:t>
            </a:r>
            <a:r>
              <a:rPr lang="zh-CN" altLang="en-US" sz="1200" b="0" i="0" kern="1200" dirty="0">
                <a:solidFill>
                  <a:schemeClr val="tx1"/>
                </a:solidFill>
                <a:effectLst/>
                <a:latin typeface="+mn-lt"/>
                <a:ea typeface="+mn-ea"/>
                <a:cs typeface="+mn-cs"/>
              </a:rPr>
              <a:t>是靠近海岸的水密度变化的结果。夏季炎热的蒸发和河流淡水的减少导致沿海咸水增多。当天气变凉时，沉重的盐水比平时更多地下沉。在重力的影响下，稠密的水</a:t>
            </a:r>
            <a:r>
              <a:rPr lang="zh-TW" altLang="en-US" sz="1200" b="0" i="0" kern="1200" dirty="0">
                <a:solidFill>
                  <a:schemeClr val="tx1"/>
                </a:solidFill>
                <a:effectLst/>
                <a:latin typeface="+mn-lt"/>
                <a:ea typeface="+mn-ea"/>
                <a:cs typeface="+mn-cs"/>
              </a:rPr>
              <a:t>流向深海，就像是</a:t>
            </a:r>
            <a:r>
              <a:rPr lang="zh-CN" altLang="en-US" sz="1200" b="0" i="0" kern="1200" dirty="0">
                <a:solidFill>
                  <a:schemeClr val="tx1"/>
                </a:solidFill>
                <a:effectLst/>
                <a:latin typeface="+mn-lt"/>
                <a:ea typeface="+mn-ea"/>
                <a:cs typeface="+mn-cs"/>
              </a:rPr>
              <a:t>海底</a:t>
            </a:r>
            <a:r>
              <a:rPr lang="zh-TW" altLang="en-US" sz="1200" b="0" i="0" kern="1200" dirty="0">
                <a:solidFill>
                  <a:schemeClr val="tx1"/>
                </a:solidFill>
                <a:effectLst/>
                <a:latin typeface="+mn-lt"/>
                <a:ea typeface="+mn-ea"/>
                <a:cs typeface="+mn-cs"/>
              </a:rPr>
              <a:t>下</a:t>
            </a:r>
            <a:r>
              <a:rPr lang="zh-CN" altLang="en-US" sz="1200" b="0" i="0" kern="1200" dirty="0">
                <a:solidFill>
                  <a:schemeClr val="tx1"/>
                </a:solidFill>
                <a:effectLst/>
                <a:latin typeface="+mn-lt"/>
                <a:ea typeface="+mn-ea"/>
                <a:cs typeface="+mn-cs"/>
              </a:rPr>
              <a:t>的一条河。</a:t>
            </a:r>
          </a:p>
          <a:p>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26</a:t>
            </a:fld>
            <a:endParaRPr lang="zh-TW" altLang="en-US"/>
          </a:p>
        </p:txBody>
      </p:sp>
    </p:spTree>
    <p:extLst>
      <p:ext uri="{BB962C8B-B14F-4D97-AF65-F5344CB8AC3E}">
        <p14:creationId xmlns:p14="http://schemas.microsoft.com/office/powerpoint/2010/main" val="1936544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在台灣，最常被提到的碳埋藏相關的棲地是紅樹林，因為紅樹林的高生產力並且將有機碳儲存在沉積物深處，又被稱為藍碳，但事實上紅樹林埋藏碳的效率容易受到溫度、季節性以及水文擾動所影響，在</a:t>
            </a:r>
            <a:r>
              <a:rPr lang="en-US" altLang="zh-TW" dirty="0"/>
              <a:t>Li</a:t>
            </a:r>
            <a:r>
              <a:rPr lang="zh-TW" altLang="en-US" dirty="0"/>
              <a:t>等人</a:t>
            </a:r>
            <a:r>
              <a:rPr lang="en-US" altLang="zh-TW" dirty="0"/>
              <a:t>2018</a:t>
            </a:r>
            <a:r>
              <a:rPr lang="zh-TW" altLang="en-US" dirty="0"/>
              <a:t>年的研究指出台灣紅樹林的碳埋藏量小於世界的平均，再加上因為氣候變遷導致的海平面上升以及去森林化的棲地破壞，紅樹林生態系的功能逐漸在喪失。在我的研究結果中，高屏峽谷的底棲生物食物網模型中顯示了碳在這個系統是有效率的被埋藏，而這使我們更加了解高屏峽谷作為源匯系統中一部分的碳循環是如何運作。</a:t>
            </a: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27</a:t>
            </a:fld>
            <a:endParaRPr lang="zh-TW" altLang="en-US"/>
          </a:p>
        </p:txBody>
      </p:sp>
    </p:spTree>
    <p:extLst>
      <p:ext uri="{BB962C8B-B14F-4D97-AF65-F5344CB8AC3E}">
        <p14:creationId xmlns:p14="http://schemas.microsoft.com/office/powerpoint/2010/main" val="3368268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i="0" kern="1200" dirty="0">
                <a:solidFill>
                  <a:schemeClr val="tx1"/>
                </a:solidFill>
                <a:effectLst/>
                <a:latin typeface="Cambria Math" panose="02040503050406030204" pitchFamily="18" charset="0"/>
                <a:ea typeface="+mn-ea"/>
                <a:cs typeface="+mn-cs"/>
              </a:rPr>
              <a:t>最後做個總結，這是第一次在高屏峽谷底棲食物網中的碳流量研究，也是首次利用</a:t>
            </a:r>
            <a:r>
              <a:rPr lang="zh-TW" altLang="en-US" kern="100" dirty="0">
                <a:latin typeface="Times New Roman" panose="02020603050405020304" pitchFamily="18" charset="0"/>
                <a:cs typeface="Times New Roman" panose="02020603050405020304" pitchFamily="18" charset="0"/>
              </a:rPr>
              <a:t>線性逆推模型建立台灣周邊深海海域食物網</a:t>
            </a:r>
            <a:r>
              <a:rPr lang="zh-TW" altLang="en-US" sz="1200" i="0" kern="1200" dirty="0">
                <a:solidFill>
                  <a:schemeClr val="tx1"/>
                </a:solidFill>
                <a:effectLst/>
                <a:latin typeface="Cambria Math" panose="02040503050406030204" pitchFamily="18" charset="0"/>
                <a:ea typeface="+mn-ea"/>
                <a:cs typeface="+mn-cs"/>
              </a:rPr>
              <a:t>的研究。在相同的食物網架構下，峽谷頭與周邊陸坡的碳流量有很大的不同，總體來說，除了細菌，有機碳的存量在峽谷頭是相對較低的，這也顯示了細菌的再礦化作用主導了峽谷頭的食物網，而峽谷的環境效應也使得碳流經系統的量相對較高，經由</a:t>
            </a:r>
            <a:r>
              <a:rPr lang="en-US" altLang="zh-TW" sz="1200" i="0" kern="1200" dirty="0">
                <a:solidFill>
                  <a:schemeClr val="tx1"/>
                </a:solidFill>
                <a:effectLst/>
                <a:latin typeface="Cambria Math" panose="02040503050406030204" pitchFamily="18" charset="0"/>
                <a:ea typeface="+mn-ea"/>
                <a:cs typeface="+mn-cs"/>
              </a:rPr>
              <a:t>FCI</a:t>
            </a:r>
            <a:r>
              <a:rPr lang="zh-TW" altLang="en-US" sz="1200" i="0" kern="1200" dirty="0">
                <a:solidFill>
                  <a:schemeClr val="tx1"/>
                </a:solidFill>
                <a:effectLst/>
                <a:latin typeface="Cambria Math" panose="02040503050406030204" pitchFamily="18" charset="0"/>
                <a:ea typeface="+mn-ea"/>
                <a:cs typeface="+mn-cs"/>
              </a:rPr>
              <a:t>指數，我們知道在陸坡食物網中的碳更有效地分布在不同的部分同時有機碳在斜坡上的停留時間也較長，最後是峽谷相對於陸坡有更好的碳埋藏率。</a:t>
            </a:r>
            <a:endParaRPr lang="en-US" altLang="zh-TW" sz="1200" i="0" kern="1200" dirty="0">
              <a:solidFill>
                <a:schemeClr val="tx1"/>
              </a:solidFill>
              <a:effectLst/>
              <a:latin typeface="Cambria Math" panose="02040503050406030204" pitchFamily="18" charset="0"/>
              <a:ea typeface="+mn-ea"/>
              <a:cs typeface="+mn-cs"/>
            </a:endParaRP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28</a:t>
            </a:fld>
            <a:endParaRPr lang="zh-TW" altLang="en-US"/>
          </a:p>
        </p:txBody>
      </p:sp>
    </p:spTree>
    <p:extLst>
      <p:ext uri="{BB962C8B-B14F-4D97-AF65-F5344CB8AC3E}">
        <p14:creationId xmlns:p14="http://schemas.microsoft.com/office/powerpoint/2010/main" val="23410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sz="1200" i="0" kern="1200" dirty="0">
                <a:solidFill>
                  <a:schemeClr val="tx1"/>
                </a:solidFill>
                <a:effectLst/>
                <a:latin typeface="Cambria Math" panose="02040503050406030204" pitchFamily="18" charset="0"/>
                <a:ea typeface="+mn-ea"/>
                <a:cs typeface="+mn-cs"/>
              </a:rPr>
              <a:t>以上是我的報告，謝謝大家歡迎提問！</a:t>
            </a:r>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29</a:t>
            </a:fld>
            <a:endParaRPr lang="zh-TW" altLang="en-US"/>
          </a:p>
        </p:txBody>
      </p:sp>
    </p:spTree>
    <p:extLst>
      <p:ext uri="{BB962C8B-B14F-4D97-AF65-F5344CB8AC3E}">
        <p14:creationId xmlns:p14="http://schemas.microsoft.com/office/powerpoint/2010/main" val="78805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前人提出了很多關於海底峽谷如何形成的假說，但最被廣泛接受的機制是，這些峽谷是受到濁流或是沉積物重力流長時間侵蝕而形成的。當陸源沉積物及有機碳越能有效率地透過峽谷被傳輸到深海，那峽谷就能保持活躍。</a:t>
            </a:r>
            <a:r>
              <a:rPr lang="en-US" altLang="zh-TW" dirty="0">
                <a:solidFill>
                  <a:schemeClr val="tx2">
                    <a:lumMod val="50000"/>
                  </a:schemeClr>
                </a:solidFill>
              </a:rPr>
              <a:t>Bernhardt </a:t>
            </a:r>
            <a:r>
              <a:rPr lang="zh-TW" altLang="en-US" dirty="0">
                <a:solidFill>
                  <a:schemeClr val="tx2">
                    <a:lumMod val="50000"/>
                  </a:schemeClr>
                </a:solidFill>
              </a:rPr>
              <a:t>跟</a:t>
            </a:r>
            <a:r>
              <a:rPr lang="en-US" altLang="zh-TW" dirty="0">
                <a:solidFill>
                  <a:schemeClr val="tx2">
                    <a:lumMod val="50000"/>
                  </a:schemeClr>
                </a:solidFill>
              </a:rPr>
              <a:t> </a:t>
            </a:r>
            <a:r>
              <a:rPr lang="en-US" altLang="zh-TW" dirty="0" err="1">
                <a:solidFill>
                  <a:schemeClr val="tx2">
                    <a:lumMod val="50000"/>
                  </a:schemeClr>
                </a:solidFill>
              </a:rPr>
              <a:t>Schwanghart</a:t>
            </a:r>
            <a:r>
              <a:rPr lang="zh-TW" altLang="en-US" dirty="0">
                <a:solidFill>
                  <a:schemeClr val="tx2">
                    <a:lumMod val="50000"/>
                  </a:schemeClr>
                </a:solidFill>
              </a:rPr>
              <a:t> </a:t>
            </a:r>
            <a:r>
              <a:rPr lang="en-US" altLang="zh-TW" dirty="0">
                <a:solidFill>
                  <a:schemeClr val="tx2">
                    <a:lumMod val="50000"/>
                  </a:schemeClr>
                </a:solidFill>
              </a:rPr>
              <a:t>2021</a:t>
            </a:r>
            <a:r>
              <a:rPr lang="zh-TW" altLang="en-US" dirty="0">
                <a:solidFill>
                  <a:schemeClr val="tx2">
                    <a:lumMod val="50000"/>
                  </a:schemeClr>
                </a:solidFill>
              </a:rPr>
              <a:t>年的研究當中，他們分析了全世界海洋中</a:t>
            </a:r>
            <a:r>
              <a:rPr lang="en-US" altLang="zh-TW" dirty="0">
                <a:solidFill>
                  <a:schemeClr val="tx2">
                    <a:lumMod val="50000"/>
                  </a:schemeClr>
                </a:solidFill>
              </a:rPr>
              <a:t>4633</a:t>
            </a:r>
            <a:r>
              <a:rPr lang="zh-TW" altLang="en-US" dirty="0">
                <a:solidFill>
                  <a:schemeClr val="tx2">
                    <a:lumMod val="50000"/>
                  </a:schemeClr>
                </a:solidFill>
              </a:rPr>
              <a:t>個海底峽谷，其中有</a:t>
            </a:r>
            <a:r>
              <a:rPr lang="en-US" altLang="zh-TW" dirty="0">
                <a:solidFill>
                  <a:schemeClr val="tx2">
                    <a:lumMod val="50000"/>
                  </a:schemeClr>
                </a:solidFill>
              </a:rPr>
              <a:t>60%</a:t>
            </a:r>
            <a:r>
              <a:rPr lang="zh-TW" altLang="en-US" dirty="0">
                <a:solidFill>
                  <a:schemeClr val="tx2">
                    <a:lumMod val="50000"/>
                  </a:schemeClr>
                </a:solidFill>
              </a:rPr>
              <a:t>的峽谷發展在陸坡上，</a:t>
            </a:r>
            <a:r>
              <a:rPr lang="en-US" altLang="zh-TW" dirty="0">
                <a:solidFill>
                  <a:schemeClr val="tx2">
                    <a:lumMod val="50000"/>
                  </a:schemeClr>
                </a:solidFill>
              </a:rPr>
              <a:t>37%</a:t>
            </a:r>
            <a:r>
              <a:rPr lang="zh-TW" altLang="en-US" dirty="0">
                <a:solidFill>
                  <a:schemeClr val="tx2">
                    <a:lumMod val="50000"/>
                  </a:schemeClr>
                </a:solidFill>
              </a:rPr>
              <a:t>的峽谷發展在陸棚上，而少於</a:t>
            </a:r>
            <a:r>
              <a:rPr lang="en-US" altLang="zh-TW" dirty="0">
                <a:solidFill>
                  <a:schemeClr val="tx2">
                    <a:lumMod val="50000"/>
                  </a:schemeClr>
                </a:solidFill>
              </a:rPr>
              <a:t>3%</a:t>
            </a:r>
            <a:r>
              <a:rPr lang="zh-TW" altLang="en-US" dirty="0">
                <a:solidFill>
                  <a:schemeClr val="tx2">
                    <a:lumMod val="50000"/>
                  </a:schemeClr>
                </a:solidFill>
              </a:rPr>
              <a:t>的峽谷是直接與沿岸連接。仿效同樣的分析方法，蔣跟俞也研究了台灣周邊的海底峽谷，然而他們發現直接與沿岸連結的峽谷占了一半，其中六個都分布在台灣東部，而西邊只有高屏峽谷屬於這類型的峽谷。</a:t>
            </a:r>
            <a:endParaRPr lang="en-US" altLang="zh-TW" dirty="0">
              <a:solidFill>
                <a:schemeClr val="tx2">
                  <a:lumMod val="50000"/>
                </a:schemeClr>
              </a:solidFill>
            </a:endParaRPr>
          </a:p>
          <a:p>
            <a:r>
              <a:rPr lang="zh-TW" altLang="en-US" dirty="0">
                <a:solidFill>
                  <a:schemeClr val="tx2">
                    <a:lumMod val="50000"/>
                  </a:schemeClr>
                </a:solidFill>
              </a:rPr>
              <a:t>東部峽谷</a:t>
            </a:r>
            <a:r>
              <a:rPr lang="en-US" altLang="zh-TW" dirty="0">
                <a:solidFill>
                  <a:schemeClr val="tx2">
                    <a:lumMod val="50000"/>
                  </a:schemeClr>
                </a:solidFill>
              </a:rPr>
              <a:t>:</a:t>
            </a:r>
            <a:r>
              <a:rPr lang="zh-TW"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之所以還算活躍是因為他們接受到足量的陸源沉積物，且峽谷頭的被侵蝕的速度跟全新世千年尺度的海平面上升速度相當 </a:t>
            </a:r>
            <a:r>
              <a:rPr lang="en-US" altLang="zh-TW" sz="1200" kern="1200" dirty="0">
                <a:solidFill>
                  <a:schemeClr val="tx1"/>
                </a:solidFill>
                <a:effectLst/>
                <a:latin typeface="+mn-lt"/>
                <a:ea typeface="+mn-ea"/>
                <a:cs typeface="+mn-cs"/>
              </a:rPr>
              <a:t>(LGM120m</a:t>
            </a:r>
            <a:r>
              <a:rPr lang="zh-TW" altLang="en-US" sz="1200" kern="1200" dirty="0">
                <a:solidFill>
                  <a:schemeClr val="tx1"/>
                </a:solidFill>
                <a:effectLst/>
                <a:latin typeface="+mn-lt"/>
                <a:ea typeface="+mn-ea"/>
                <a:cs typeface="+mn-cs"/>
              </a:rPr>
              <a:t>以上都是冰</a:t>
            </a:r>
            <a:r>
              <a:rPr lang="en-US" altLang="zh-TW" sz="1200" kern="1200" dirty="0">
                <a:solidFill>
                  <a:schemeClr val="tx1"/>
                </a:solidFill>
                <a:effectLst/>
                <a:latin typeface="+mn-lt"/>
                <a:ea typeface="+mn-ea"/>
                <a:cs typeface="+mn-cs"/>
              </a:rPr>
              <a:t>)-&gt;</a:t>
            </a:r>
            <a:r>
              <a:rPr lang="zh-TW" altLang="en-US" sz="1200" kern="1200" dirty="0">
                <a:solidFill>
                  <a:schemeClr val="tx1"/>
                </a:solidFill>
                <a:effectLst/>
                <a:latin typeface="+mn-lt"/>
                <a:ea typeface="+mn-ea"/>
                <a:cs typeface="+mn-cs"/>
              </a:rPr>
              <a:t>侵蝕速度</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海平面上升的速度</a:t>
            </a:r>
            <a:r>
              <a:rPr lang="en-US" altLang="zh-TW" sz="1200" kern="1200" dirty="0">
                <a:solidFill>
                  <a:schemeClr val="tx1"/>
                </a:solidFill>
                <a:effectLst/>
                <a:latin typeface="+mn-lt"/>
                <a:ea typeface="+mn-ea"/>
                <a:cs typeface="+mn-cs"/>
              </a:rPr>
              <a:t>-&gt;</a:t>
            </a:r>
            <a:r>
              <a:rPr lang="zh-TW" altLang="en-US" sz="1200" kern="1200" dirty="0">
                <a:solidFill>
                  <a:schemeClr val="tx1"/>
                </a:solidFill>
                <a:effectLst/>
                <a:latin typeface="+mn-lt"/>
                <a:ea typeface="+mn-ea"/>
                <a:cs typeface="+mn-cs"/>
              </a:rPr>
              <a:t>可持續攜帶沉積物</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3</a:t>
            </a:fld>
            <a:endParaRPr lang="zh-TW" altLang="en-US"/>
          </a:p>
        </p:txBody>
      </p:sp>
    </p:spTree>
    <p:extLst>
      <p:ext uri="{BB962C8B-B14F-4D97-AF65-F5344CB8AC3E}">
        <p14:creationId xmlns:p14="http://schemas.microsoft.com/office/powerpoint/2010/main" val="3337128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33</a:t>
            </a:fld>
            <a:endParaRPr lang="zh-TW" altLang="en-US"/>
          </a:p>
        </p:txBody>
      </p:sp>
    </p:spTree>
    <p:extLst>
      <p:ext uri="{BB962C8B-B14F-4D97-AF65-F5344CB8AC3E}">
        <p14:creationId xmlns:p14="http://schemas.microsoft.com/office/powerpoint/2010/main" val="1705016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Biomass-specific maintenance respiration of all faunal compartments was defined as 0.01/d at 20 1C (see references in Van </a:t>
            </a:r>
            <a:r>
              <a:rPr lang="en-US" altLang="zh-TW" dirty="0" err="1"/>
              <a:t>Oevelen</a:t>
            </a:r>
            <a:r>
              <a:rPr lang="en-US" altLang="zh-TW" dirty="0"/>
              <a:t> et al., 2006b) and is corrected with Q10 of 2, giving a temperature-correction factor (</a:t>
            </a:r>
            <a:r>
              <a:rPr lang="en-US" altLang="zh-TW" dirty="0" err="1"/>
              <a:t>Tlim</a:t>
            </a:r>
            <a:r>
              <a:rPr lang="en-US" altLang="zh-TW" dirty="0"/>
              <a:t>) for each canyon section (Table 2).</a:t>
            </a:r>
          </a:p>
          <a:p>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35</a:t>
            </a:fld>
            <a:endParaRPr lang="zh-TW" altLang="en-US"/>
          </a:p>
        </p:txBody>
      </p:sp>
    </p:spTree>
    <p:extLst>
      <p:ext uri="{BB962C8B-B14F-4D97-AF65-F5344CB8AC3E}">
        <p14:creationId xmlns:p14="http://schemas.microsoft.com/office/powerpoint/2010/main" val="2022673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41</a:t>
            </a:fld>
            <a:endParaRPr lang="zh-TW" altLang="en-US"/>
          </a:p>
        </p:txBody>
      </p:sp>
    </p:spTree>
    <p:extLst>
      <p:ext uri="{BB962C8B-B14F-4D97-AF65-F5344CB8AC3E}">
        <p14:creationId xmlns:p14="http://schemas.microsoft.com/office/powerpoint/2010/main" val="428999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高屏峽谷是臺灣西南海域最大的海底峽谷，頭部從高屏溪出海口流經高屏陸棚，進入高屏陸坡，最終匯入馬尼拉海溝。高屏峽谷陡峭及</a:t>
            </a:r>
            <a:r>
              <a:rPr lang="en-US" altLang="zh-TW" dirty="0"/>
              <a:t>V</a:t>
            </a:r>
            <a:r>
              <a:rPr lang="zh-TW" altLang="en-US" dirty="0"/>
              <a:t>形的特徵反映此處因頻繁地震及颱風所引發的濁流或是沉積物重力流等地質事件所帶來的侵蝕影響，高屏峽谷的另一個特色是在源匯</a:t>
            </a:r>
            <a:r>
              <a:rPr lang="en-US" altLang="zh-TW" dirty="0"/>
              <a:t>(sink</a:t>
            </a:r>
            <a:r>
              <a:rPr lang="zh-TW" altLang="en-US" dirty="0"/>
              <a:t> </a:t>
            </a:r>
            <a:r>
              <a:rPr lang="en-US" altLang="zh-TW" dirty="0"/>
              <a:t>and source)</a:t>
            </a:r>
            <a:r>
              <a:rPr lang="zh-TW" altLang="en-US" dirty="0"/>
              <a:t>架構中扮演散布沉積物的角色，將高屏溪流域的沉積物輸送到深海。過去很多研究著重於高屏溪流域及峽谷區域中沉積物在不同空間與時間尺度的分布，然而我們仍不清楚當這些沉積物，或是有機碳進入峽谷後的碳循環是如何運作。</a:t>
            </a:r>
            <a:endParaRPr lang="en-US" altLang="zh-TW" dirty="0"/>
          </a:p>
          <a:p>
            <a:r>
              <a:rPr lang="en-US" altLang="zh-TW" dirty="0"/>
              <a:t>((</a:t>
            </a:r>
            <a:r>
              <a:rPr lang="zh-TW" altLang="en-US" dirty="0"/>
              <a:t>舉例來說，過去在高屏峽谷的研究指出每年平均輸送的沉積物約有四千六百萬到一億一千萬噸，但是沉積在此的量約兩百萬到一千兩百萬噸，因此前人們指出多數的沉積物都是經由峽谷輸送並且埋藏在深海，但這個結論就忽略了底棲生物生態系在此處扮演的腳色。</a:t>
            </a:r>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4</a:t>
            </a:fld>
            <a:endParaRPr lang="zh-TW" altLang="en-US"/>
          </a:p>
        </p:txBody>
      </p:sp>
    </p:spTree>
    <p:extLst>
      <p:ext uri="{BB962C8B-B14F-4D97-AF65-F5344CB8AC3E}">
        <p14:creationId xmlns:p14="http://schemas.microsoft.com/office/powerpoint/2010/main" val="332354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kern="100" dirty="0">
                <a:latin typeface="Times New Roman" panose="02020603050405020304" pitchFamily="18" charset="0"/>
                <a:cs typeface="Times New Roman" panose="02020603050405020304" pitchFamily="18" charset="0"/>
              </a:rPr>
              <a:t>過去幾年，高屏峽谷底棲生物的群聚研究指出，與其他典型有高度生產力的峽谷相比，高屏峽谷的峽谷頭相對於鄰近陸坡的生物多樣性較低，主要是因為峽谷頭環境有強烈的物理擾動，而地質事件的物理擾動對生物的負面影響甚至超過通常在深海環境食物稀少所帶來的負面影響，這種現象我們稱為環境過濾效應。高屏峽谷與旁邊的斜坡相比，因為有環境過濾效應而出現截然不同的生物群聚組成。舉例來說，在峽谷居住的大型動物在沉積物中垂直分布的深度較深，而且在峽谷幾乎見不到在沉積物表面棲息的端足類生物。以生活型態或攝食行為差異來說，群聚組成的差異出現在較高階的分類階層，例如在峽谷具有優勢的多毛蟲的科皆是有能力挖洞、移動能力好的類群，而斜坡上的物種多樣性豐富，也包含固著性或移動能力較差的類群。</a:t>
            </a:r>
            <a:endParaRPr lang="en-US" altLang="zh-TW" kern="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5</a:t>
            </a:fld>
            <a:endParaRPr lang="zh-TW" altLang="en-US"/>
          </a:p>
        </p:txBody>
      </p:sp>
    </p:spTree>
    <p:extLst>
      <p:ext uri="{BB962C8B-B14F-4D97-AF65-F5344CB8AC3E}">
        <p14:creationId xmlns:p14="http://schemas.microsoft.com/office/powerpoint/2010/main" val="409572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kern="100" dirty="0">
                <a:latin typeface="Times New Roman" panose="02020603050405020304" pitchFamily="18" charset="0"/>
                <a:cs typeface="Times New Roman" panose="02020603050405020304" pitchFamily="18" charset="0"/>
              </a:rPr>
              <a:t>這裡稍微解釋一下深海底棲食物網的運作，基本上這個生態系依靠著從有光層沉降的有機物質作為能量來源，在有機碎屑沉降到海床上之前，懸浮物攝食者會先攝食底水層中的碎屑，細菌跟沉積物攝食者會利用剩下的碎屑，並且透過他們的生理活動，例如攝食、呼吸、挖洞、捕食行為，能量會快速轉換，接著這些食碎屑的生物會被巨型生物或魚類給掠食，最後，生物遺留下來的廢物又會再被生物吸收或被細菌分解，變成</a:t>
            </a:r>
            <a:r>
              <a:rPr lang="en-US" altLang="zh-TW" kern="100" dirty="0">
                <a:latin typeface="Times New Roman" panose="02020603050405020304" pitchFamily="18" charset="0"/>
                <a:cs typeface="Times New Roman" panose="02020603050405020304" pitchFamily="18" charset="0"/>
              </a:rPr>
              <a:t>DIC</a:t>
            </a:r>
            <a:r>
              <a:rPr lang="zh-TW" altLang="en-US" kern="100" dirty="0">
                <a:latin typeface="Times New Roman" panose="02020603050405020304" pitchFamily="18" charset="0"/>
                <a:cs typeface="Times New Roman" panose="02020603050405020304" pitchFamily="18" charset="0"/>
              </a:rPr>
              <a:t>或是營養鹽並釋放回水層當中，簡短來說，底棲生態食物網當中包含生物、沉積物以及這些主體間流動的物質跟能量。過去研究指出底棲生物的活動會直接影響著碳循環以及碳封存，然而過去被忽略的生物影響將導致錯誤評估此處的碳循環。針對採樣調查仍然不足的底棲生態，無論是直接量測或是做實驗都是相對困難的。因此線性逆推模型</a:t>
            </a:r>
            <a:r>
              <a:rPr lang="en-US" altLang="zh-TW" kern="100" dirty="0">
                <a:latin typeface="Times New Roman" panose="02020603050405020304" pitchFamily="18" charset="0"/>
                <a:cs typeface="Times New Roman" panose="02020603050405020304" pitchFamily="18" charset="0"/>
              </a:rPr>
              <a:t>(LIM)</a:t>
            </a:r>
            <a:r>
              <a:rPr lang="zh-TW" altLang="en-US" kern="100" dirty="0">
                <a:latin typeface="Times New Roman" panose="02020603050405020304" pitchFamily="18" charset="0"/>
                <a:cs typeface="Times New Roman" panose="02020603050405020304" pitchFamily="18" charset="0"/>
              </a:rPr>
              <a:t>被發展出來並且廣泛應用在資料有限的深海食物網研究上。</a:t>
            </a:r>
            <a:endParaRPr lang="en-US" altLang="zh-TW" kern="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6</a:t>
            </a:fld>
            <a:endParaRPr lang="zh-TW" altLang="en-US"/>
          </a:p>
        </p:txBody>
      </p:sp>
    </p:spTree>
    <p:extLst>
      <p:ext uri="{BB962C8B-B14F-4D97-AF65-F5344CB8AC3E}">
        <p14:creationId xmlns:p14="http://schemas.microsoft.com/office/powerpoint/2010/main" val="3428379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但是到目前為止，只有兩篇研究是關於海底峽谷食物網中的碳循環。首先是</a:t>
            </a:r>
            <a:r>
              <a:rPr lang="en-US" altLang="zh-TW" dirty="0"/>
              <a:t>Rowe</a:t>
            </a:r>
            <a:r>
              <a:rPr lang="zh-TW" altLang="en-US" dirty="0"/>
              <a:t>等人</a:t>
            </a:r>
            <a:r>
              <a:rPr lang="en-US" altLang="zh-TW" dirty="0"/>
              <a:t>2008</a:t>
            </a:r>
            <a:r>
              <a:rPr lang="zh-TW" altLang="en-US" dirty="0"/>
              <a:t>年在密西西比海底峽谷所做的研究，他們比較了幾個不同深度及地形的底棲生態系，指出在峽谷頭有極高的大型生物生物量及豐富度，使的峽谷頭的巨型生物跟魚類的生物量相較於其他研究地點高。且在峽谷頭大量的有機碳輸入大於生物群集所需，因此大部分的碳又輸出到更深的區域。相較之下，陸坡所接收到探究少於生物所需，因此推測更多的碳必須從海盆邊緣補充能支撐此生態系。</a:t>
            </a:r>
            <a:endParaRPr lang="en-US" altLang="zh-TW" dirty="0"/>
          </a:p>
          <a:p>
            <a:r>
              <a:rPr lang="zh-TW" altLang="en-US" dirty="0"/>
              <a:t>另一個研究過的海底峽谷是葡萄牙的納札雷峽谷，</a:t>
            </a:r>
            <a:r>
              <a:rPr lang="en-US" altLang="zh-TW" dirty="0"/>
              <a:t>van </a:t>
            </a:r>
            <a:r>
              <a:rPr lang="en-US" altLang="zh-TW" dirty="0" err="1"/>
              <a:t>Oevelen</a:t>
            </a:r>
            <a:r>
              <a:rPr lang="zh-TW" altLang="en-US" dirty="0"/>
              <a:t>等人在</a:t>
            </a:r>
            <a:r>
              <a:rPr lang="en-US" altLang="zh-TW" dirty="0"/>
              <a:t>2011</a:t>
            </a:r>
            <a:r>
              <a:rPr lang="zh-TW" altLang="en-US" dirty="0"/>
              <a:t>年的研究中，他們就是透過線性逆推模型的方式，分別為三個不同區段的峽谷建立底棲生物食物網，其中在接近峽谷頭的區域被細菌及中型生物的活動主導，但在中段處因為有機碳的匯集而形成巨型生物的熱點，最後在後段接近深海平原的地方幾乎所有的碳流量大幅降低，由細菌攝取無機碳的流量主導整個食物網。</a:t>
            </a: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7</a:t>
            </a:fld>
            <a:endParaRPr lang="zh-TW" altLang="en-US"/>
          </a:p>
        </p:txBody>
      </p:sp>
    </p:spTree>
    <p:extLst>
      <p:ext uri="{BB962C8B-B14F-4D97-AF65-F5344CB8AC3E}">
        <p14:creationId xmlns:p14="http://schemas.microsoft.com/office/powerpoint/2010/main" val="15790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而在我的研究當中，我透過量化高屏峽谷跟旁邊陸坡上生物及非生物的碳存量，檢測在這些存量當中是否有因為台灣季風氣候所帶來的降雨而產生的差異，接著我建立峽谷頭以及鄰近陸坡的底棲食物網的</a:t>
            </a:r>
            <a:r>
              <a:rPr lang="zh-TW" altLang="en-US" kern="100" dirty="0">
                <a:latin typeface="Times New Roman" panose="02020603050405020304" pitchFamily="18" charset="0"/>
                <a:cs typeface="Times New Roman" panose="02020603050405020304" pitchFamily="18" charset="0"/>
              </a:rPr>
              <a:t>線性逆推模型，其中包含了過去文獻中現地與非現地的生地化資料，量化在生物之間與非生物之間的碳流動量，最後透過計算</a:t>
            </a:r>
            <a:r>
              <a:rPr lang="zh-TW" altLang="en-US" kern="100" baseline="0" dirty="0">
                <a:latin typeface="Times New Roman" panose="02020603050405020304" pitchFamily="18" charset="0"/>
                <a:cs typeface="Times New Roman" panose="02020603050405020304" pitchFamily="18" charset="0"/>
              </a:rPr>
              <a:t>網路指數，幫助我們更好理解整體食物網的架構以及生態</a:t>
            </a:r>
            <a:r>
              <a:rPr lang="zh-TW" altLang="en-US" kern="1200" baseline="0" dirty="0">
                <a:latin typeface="+mn-lt"/>
                <a:cs typeface="+mn-cs"/>
              </a:rPr>
              <a:t>系的功能。</a:t>
            </a:r>
            <a:endParaRPr lang="en-US" altLang="zh-TW" kern="1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8</a:t>
            </a:fld>
            <a:endParaRPr lang="zh-TW" altLang="en-US"/>
          </a:p>
        </p:txBody>
      </p:sp>
    </p:spTree>
    <p:extLst>
      <p:ext uri="{BB962C8B-B14F-4D97-AF65-F5344CB8AC3E}">
        <p14:creationId xmlns:p14="http://schemas.microsoft.com/office/powerpoint/2010/main" val="846076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a:t>接著進行到方法的部分，左圖是採集地點，</a:t>
            </a:r>
            <a:r>
              <a:rPr lang="en-US" altLang="zh-TW" dirty="0"/>
              <a:t>GC1</a:t>
            </a:r>
            <a:r>
              <a:rPr lang="zh-TW" altLang="en-US" dirty="0"/>
              <a:t>代表峽谷頭，</a:t>
            </a:r>
            <a:r>
              <a:rPr lang="en-US" altLang="zh-TW" dirty="0"/>
              <a:t>GS1</a:t>
            </a:r>
            <a:r>
              <a:rPr lang="zh-TW" altLang="en-US" dirty="0"/>
              <a:t>代表陸坡，</a:t>
            </a:r>
            <a:r>
              <a:rPr lang="en-US" altLang="zh-TW" dirty="0"/>
              <a:t>(</a:t>
            </a:r>
            <a:r>
              <a:rPr lang="zh-TW" altLang="en-US" dirty="0"/>
              <a:t>這個代號與地點先前提到的生物群聚研究是相同的</a:t>
            </a:r>
            <a:r>
              <a:rPr lang="en-US" altLang="zh-TW" dirty="0"/>
              <a:t>)</a:t>
            </a:r>
            <a:r>
              <a:rPr lang="zh-TW" altLang="en-US" dirty="0"/>
              <a:t>，兩地的深度都約水深三百米，採樣包含了</a:t>
            </a:r>
            <a:r>
              <a:rPr lang="en-US" altLang="zh-TW" dirty="0"/>
              <a:t>2014</a:t>
            </a:r>
            <a:r>
              <a:rPr lang="zh-TW" altLang="en-US" dirty="0"/>
              <a:t>十一月到</a:t>
            </a:r>
            <a:r>
              <a:rPr lang="en-US" altLang="zh-TW" dirty="0"/>
              <a:t>2020</a:t>
            </a:r>
            <a:r>
              <a:rPr lang="zh-TW" altLang="en-US" dirty="0"/>
              <a:t>十一月</a:t>
            </a:r>
            <a:r>
              <a:rPr lang="en-US" altLang="zh-TW" dirty="0"/>
              <a:t>12</a:t>
            </a:r>
            <a:r>
              <a:rPr lang="zh-TW" altLang="en-US" dirty="0"/>
              <a:t>個航次，可以依採樣月份分為三個季節，二月到四月的航次歸類為春天，十月到十一月為秋天，在夏天</a:t>
            </a:r>
            <a:r>
              <a:rPr lang="en-US" altLang="zh-TW" dirty="0"/>
              <a:t>(</a:t>
            </a:r>
            <a:r>
              <a:rPr lang="zh-TW" altLang="en-US" dirty="0"/>
              <a:t>八月</a:t>
            </a:r>
            <a:r>
              <a:rPr lang="en-US" altLang="zh-TW" dirty="0"/>
              <a:t>)</a:t>
            </a:r>
            <a:r>
              <a:rPr lang="zh-TW" altLang="en-US" dirty="0"/>
              <a:t>採樣的航次只有</a:t>
            </a:r>
            <a:r>
              <a:rPr lang="en-US" altLang="zh-TW" dirty="0"/>
              <a:t>OR1_1026</a:t>
            </a:r>
            <a:r>
              <a:rPr lang="zh-TW" altLang="en-US" dirty="0"/>
              <a:t>，使用到的採樣工具包含</a:t>
            </a:r>
            <a:r>
              <a:rPr lang="en-US" altLang="zh-TW" dirty="0"/>
              <a:t>CTD</a:t>
            </a:r>
            <a:r>
              <a:rPr lang="zh-TW" altLang="en-US" dirty="0"/>
              <a:t>，用來測量底水環境參數，採集沉積物的工具包含</a:t>
            </a:r>
            <a:r>
              <a:rPr lang="en-US" altLang="zh-TW" dirty="0" err="1"/>
              <a:t>boxcore</a:t>
            </a:r>
            <a:r>
              <a:rPr lang="en-US" altLang="zh-TW" dirty="0"/>
              <a:t> </a:t>
            </a:r>
            <a:r>
              <a:rPr lang="zh-TW" altLang="en-US" dirty="0"/>
              <a:t>或是</a:t>
            </a:r>
            <a:r>
              <a:rPr lang="en-US" altLang="zh-TW" dirty="0"/>
              <a:t>multicore</a:t>
            </a:r>
            <a:r>
              <a:rPr lang="zh-TW" altLang="en-US" dirty="0"/>
              <a:t>，另外我們在船上進行了沉積物培養跟溶氧剖面的量測，幫助我們得到</a:t>
            </a:r>
            <a:r>
              <a:rPr lang="en-US" altLang="zh-TW" dirty="0"/>
              <a:t>TOU</a:t>
            </a:r>
            <a:r>
              <a:rPr lang="zh-TW" altLang="en-US" dirty="0"/>
              <a:t>跟</a:t>
            </a:r>
            <a:r>
              <a:rPr lang="en-US" altLang="zh-TW" dirty="0"/>
              <a:t>DOU</a:t>
            </a:r>
          </a:p>
          <a:p>
            <a:endParaRPr lang="en-US" altLang="zh-TW" dirty="0"/>
          </a:p>
        </p:txBody>
      </p:sp>
      <p:sp>
        <p:nvSpPr>
          <p:cNvPr id="4" name="投影片編號版面配置區 3"/>
          <p:cNvSpPr>
            <a:spLocks noGrp="1"/>
          </p:cNvSpPr>
          <p:nvPr>
            <p:ph type="sldNum" sz="quarter" idx="10"/>
          </p:nvPr>
        </p:nvSpPr>
        <p:spPr/>
        <p:txBody>
          <a:bodyPr/>
          <a:lstStyle/>
          <a:p>
            <a:fld id="{1C488338-6FFA-4623-8EEC-62E664D627B7}" type="slidenum">
              <a:rPr lang="zh-TW" altLang="en-US" smtClean="0"/>
              <a:t>9</a:t>
            </a:fld>
            <a:endParaRPr lang="zh-TW" altLang="en-US"/>
          </a:p>
        </p:txBody>
      </p:sp>
    </p:spTree>
    <p:extLst>
      <p:ext uri="{BB962C8B-B14F-4D97-AF65-F5344CB8AC3E}">
        <p14:creationId xmlns:p14="http://schemas.microsoft.com/office/powerpoint/2010/main" val="150423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dirty="0"/>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9DF4C13-7839-49AA-9E29-49475B49BFF7}" type="datetime1">
              <a:rPr lang="zh-TW" altLang="en-US" smtClean="0"/>
              <a:t>2022/8/15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93E2E0-3309-407F-8DC2-5E1639EC5B51}" type="slidenum">
              <a:rPr lang="zh-TW" altLang="en-US" smtClean="0"/>
              <a:t>‹#›</a:t>
            </a:fld>
            <a:endParaRPr lang="zh-TW" altLang="en-US"/>
          </a:p>
        </p:txBody>
      </p:sp>
    </p:spTree>
    <p:extLst>
      <p:ext uri="{BB962C8B-B14F-4D97-AF65-F5344CB8AC3E}">
        <p14:creationId xmlns:p14="http://schemas.microsoft.com/office/powerpoint/2010/main" val="822796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日期版面配置區 1"/>
          <p:cNvSpPr>
            <a:spLocks noGrp="1"/>
          </p:cNvSpPr>
          <p:nvPr>
            <p:ph type="dt" sz="half" idx="10"/>
          </p:nvPr>
        </p:nvSpPr>
        <p:spPr/>
        <p:txBody>
          <a:bodyPr/>
          <a:lstStyle/>
          <a:p>
            <a:fld id="{EB5D8CD9-C8EC-47AE-8416-40BED5475C52}" type="datetime1">
              <a:rPr lang="zh-TW" altLang="en-US" smtClean="0"/>
              <a:t>2022/8/15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a:xfrm>
            <a:off x="9448800" y="489100"/>
            <a:ext cx="2743200" cy="365125"/>
          </a:xfrm>
        </p:spPr>
        <p:txBody>
          <a:bodyPr/>
          <a:lstStyle>
            <a:lvl1pPr>
              <a:defRPr sz="1800">
                <a:solidFill>
                  <a:schemeClr val="tx2">
                    <a:lumMod val="50000"/>
                  </a:schemeClr>
                </a:solidFill>
              </a:defRPr>
            </a:lvl1pPr>
          </a:lstStyle>
          <a:p>
            <a:fld id="{A4514978-A06B-4567-B20D-5E570AEA4AF3}" type="slidenum">
              <a:rPr lang="zh-TW" altLang="en-US" smtClean="0"/>
              <a:pPr/>
              <a:t>‹#›</a:t>
            </a:fld>
            <a:endParaRPr lang="zh-TW" altLang="en-US" dirty="0"/>
          </a:p>
        </p:txBody>
      </p:sp>
      <p:graphicFrame>
        <p:nvGraphicFramePr>
          <p:cNvPr id="6" name="表格 5"/>
          <p:cNvGraphicFramePr>
            <a:graphicFrameLocks noGrp="1"/>
          </p:cNvGraphicFramePr>
          <p:nvPr userDrawn="1">
            <p:extLst>
              <p:ext uri="{D42A27DB-BD31-4B8C-83A1-F6EECF244321}">
                <p14:modId xmlns:p14="http://schemas.microsoft.com/office/powerpoint/2010/main" val="807230752"/>
              </p:ext>
            </p:extLst>
          </p:nvPr>
        </p:nvGraphicFramePr>
        <p:xfrm>
          <a:off x="0" y="0"/>
          <a:ext cx="12192000" cy="396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91794360"/>
                    </a:ext>
                  </a:extLst>
                </a:gridCol>
                <a:gridCol w="3048000">
                  <a:extLst>
                    <a:ext uri="{9D8B030D-6E8A-4147-A177-3AD203B41FA5}">
                      <a16:colId xmlns:a16="http://schemas.microsoft.com/office/drawing/2014/main" val="3532953750"/>
                    </a:ext>
                  </a:extLst>
                </a:gridCol>
                <a:gridCol w="3048000">
                  <a:extLst>
                    <a:ext uri="{9D8B030D-6E8A-4147-A177-3AD203B41FA5}">
                      <a16:colId xmlns:a16="http://schemas.microsoft.com/office/drawing/2014/main" val="3234669327"/>
                    </a:ext>
                  </a:extLst>
                </a:gridCol>
                <a:gridCol w="3048000">
                  <a:extLst>
                    <a:ext uri="{9D8B030D-6E8A-4147-A177-3AD203B41FA5}">
                      <a16:colId xmlns:a16="http://schemas.microsoft.com/office/drawing/2014/main" val="219901231"/>
                    </a:ext>
                  </a:extLst>
                </a:gridCol>
              </a:tblGrid>
              <a:tr h="370840">
                <a:tc>
                  <a:txBody>
                    <a:bodyPr/>
                    <a:lstStyle/>
                    <a:p>
                      <a:pPr algn="ctr"/>
                      <a:r>
                        <a:rPr lang="en-US" altLang="zh-TW" sz="2000" dirty="0">
                          <a:ln>
                            <a:noFill/>
                          </a:ln>
                          <a:solidFill>
                            <a:schemeClr val="tx1"/>
                          </a:solidFill>
                        </a:rPr>
                        <a:t>Introduction</a:t>
                      </a:r>
                      <a:endParaRPr lang="zh-TW" altLang="en-US" sz="2000" dirty="0">
                        <a:ln>
                          <a:noFill/>
                        </a:ln>
                        <a:solidFill>
                          <a:schemeClr val="tx1"/>
                        </a:solidFill>
                      </a:endParaRPr>
                    </a:p>
                  </a:txBody>
                  <a:tcPr>
                    <a:lnL w="12700" cmpd="sng">
                      <a:noFill/>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altLang="zh-TW" sz="2000" dirty="0"/>
                        <a:t>Material</a:t>
                      </a:r>
                      <a:r>
                        <a:rPr lang="en-US" altLang="zh-TW" sz="2000" baseline="0" dirty="0"/>
                        <a:t> &amp; Method</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Result &amp; Discussion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Conclusion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24281986"/>
                  </a:ext>
                </a:extLst>
              </a:tr>
            </a:tbl>
          </a:graphicData>
        </a:graphic>
      </p:graphicFrame>
    </p:spTree>
    <p:extLst>
      <p:ext uri="{BB962C8B-B14F-4D97-AF65-F5344CB8AC3E}">
        <p14:creationId xmlns:p14="http://schemas.microsoft.com/office/powerpoint/2010/main" val="813725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12" name="矩形 11"/>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日期版面配置區 1"/>
          <p:cNvSpPr>
            <a:spLocks noGrp="1"/>
          </p:cNvSpPr>
          <p:nvPr>
            <p:ph type="dt" sz="half" idx="10"/>
          </p:nvPr>
        </p:nvSpPr>
        <p:spPr/>
        <p:txBody>
          <a:bodyPr/>
          <a:lstStyle/>
          <a:p>
            <a:fld id="{07511A13-DD83-4EE1-9DE4-E5879A234237}" type="datetime1">
              <a:rPr lang="zh-TW" altLang="en-US" smtClean="0"/>
              <a:t>2022/8/15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7" name="投影片編號版面配置區 3"/>
          <p:cNvSpPr txBox="1">
            <a:spLocks/>
          </p:cNvSpPr>
          <p:nvPr userDrawn="1"/>
        </p:nvSpPr>
        <p:spPr>
          <a:xfrm>
            <a:off x="9448800" y="396242"/>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sz="1800" dirty="0"/>
          </a:p>
        </p:txBody>
      </p:sp>
      <p:graphicFrame>
        <p:nvGraphicFramePr>
          <p:cNvPr id="8" name="表格 7"/>
          <p:cNvGraphicFramePr>
            <a:graphicFrameLocks noGrp="1"/>
          </p:cNvGraphicFramePr>
          <p:nvPr userDrawn="1">
            <p:extLst>
              <p:ext uri="{D42A27DB-BD31-4B8C-83A1-F6EECF244321}">
                <p14:modId xmlns:p14="http://schemas.microsoft.com/office/powerpoint/2010/main" val="2874688496"/>
              </p:ext>
            </p:extLst>
          </p:nvPr>
        </p:nvGraphicFramePr>
        <p:xfrm>
          <a:off x="0" y="0"/>
          <a:ext cx="12192000" cy="396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91794360"/>
                    </a:ext>
                  </a:extLst>
                </a:gridCol>
                <a:gridCol w="3048000">
                  <a:extLst>
                    <a:ext uri="{9D8B030D-6E8A-4147-A177-3AD203B41FA5}">
                      <a16:colId xmlns:a16="http://schemas.microsoft.com/office/drawing/2014/main" val="3532953750"/>
                    </a:ext>
                  </a:extLst>
                </a:gridCol>
                <a:gridCol w="3048000">
                  <a:extLst>
                    <a:ext uri="{9D8B030D-6E8A-4147-A177-3AD203B41FA5}">
                      <a16:colId xmlns:a16="http://schemas.microsoft.com/office/drawing/2014/main" val="3234669327"/>
                    </a:ext>
                  </a:extLst>
                </a:gridCol>
                <a:gridCol w="3048000">
                  <a:extLst>
                    <a:ext uri="{9D8B030D-6E8A-4147-A177-3AD203B41FA5}">
                      <a16:colId xmlns:a16="http://schemas.microsoft.com/office/drawing/2014/main" val="219901231"/>
                    </a:ext>
                  </a:extLst>
                </a:gridCol>
              </a:tblGrid>
              <a:tr h="370840">
                <a:tc>
                  <a:txBody>
                    <a:bodyPr/>
                    <a:lstStyle/>
                    <a:p>
                      <a:pPr algn="ctr"/>
                      <a:r>
                        <a:rPr lang="en-US" altLang="zh-TW" sz="2000" dirty="0">
                          <a:ln>
                            <a:noFill/>
                          </a:ln>
                          <a:solidFill>
                            <a:schemeClr val="bg1"/>
                          </a:solidFill>
                        </a:rPr>
                        <a:t>Introduction</a:t>
                      </a:r>
                      <a:endParaRPr lang="zh-TW" altLang="en-US" sz="2000" dirty="0">
                        <a:ln>
                          <a:noFill/>
                        </a:ln>
                        <a:solidFill>
                          <a:schemeClr val="bg1"/>
                        </a:solidFill>
                      </a:endParaRPr>
                    </a:p>
                  </a:txBody>
                  <a:tcPr>
                    <a:lnL w="12700" cmpd="sng">
                      <a:noFill/>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solidFill>
                            <a:schemeClr val="tx1"/>
                          </a:solidFill>
                        </a:rPr>
                        <a:t>Material</a:t>
                      </a:r>
                      <a:r>
                        <a:rPr lang="en-US" altLang="zh-TW" sz="2000" baseline="0" dirty="0"/>
                        <a:t> </a:t>
                      </a:r>
                      <a:r>
                        <a:rPr lang="en-US" altLang="zh-TW" sz="2000" baseline="0" dirty="0">
                          <a:solidFill>
                            <a:schemeClr val="tx1"/>
                          </a:solidFill>
                        </a:rPr>
                        <a:t>&amp; Method</a:t>
                      </a:r>
                      <a:endParaRPr lang="zh-TW" altLang="en-US" sz="200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altLang="zh-TW" sz="2000" dirty="0"/>
                        <a:t>Result</a:t>
                      </a:r>
                      <a:r>
                        <a:rPr lang="zh-TW" altLang="en-US" sz="2000" dirty="0"/>
                        <a:t> </a:t>
                      </a:r>
                      <a:r>
                        <a:rPr lang="en-US" altLang="zh-TW" sz="2000" dirty="0"/>
                        <a:t>&amp;</a:t>
                      </a:r>
                      <a:r>
                        <a:rPr lang="zh-TW" altLang="en-US" sz="2000" dirty="0"/>
                        <a:t> </a:t>
                      </a:r>
                      <a:r>
                        <a:rPr lang="en-US" altLang="zh-TW" sz="2000" dirty="0"/>
                        <a:t>Discussion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Conclusion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24281986"/>
                  </a:ext>
                </a:extLst>
              </a:tr>
            </a:tbl>
          </a:graphicData>
        </a:graphic>
      </p:graphicFrame>
      <p:sp>
        <p:nvSpPr>
          <p:cNvPr id="9" name="投影片編號版面配置區 3"/>
          <p:cNvSpPr txBox="1">
            <a:spLocks/>
          </p:cNvSpPr>
          <p:nvPr userDrawn="1"/>
        </p:nvSpPr>
        <p:spPr>
          <a:xfrm>
            <a:off x="9448800" y="48910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514978-A06B-4567-B20D-5E570AEA4AF3}" type="slidenum">
              <a:rPr lang="zh-TW" altLang="en-US" smtClean="0">
                <a:solidFill>
                  <a:schemeClr val="tx2">
                    <a:lumMod val="50000"/>
                  </a:schemeClr>
                </a:solidFill>
              </a:rPr>
              <a:pPr/>
              <a:t>‹#›</a:t>
            </a:fld>
            <a:endParaRPr lang="zh-TW" altLang="en-US" dirty="0">
              <a:solidFill>
                <a:schemeClr val="tx2">
                  <a:lumMod val="50000"/>
                </a:schemeClr>
              </a:solidFill>
            </a:endParaRPr>
          </a:p>
        </p:txBody>
      </p:sp>
    </p:spTree>
    <p:extLst>
      <p:ext uri="{BB962C8B-B14F-4D97-AF65-F5344CB8AC3E}">
        <p14:creationId xmlns:p14="http://schemas.microsoft.com/office/powerpoint/2010/main" val="61191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日期版面配置區 1"/>
          <p:cNvSpPr>
            <a:spLocks noGrp="1"/>
          </p:cNvSpPr>
          <p:nvPr>
            <p:ph type="dt" sz="half" idx="10"/>
          </p:nvPr>
        </p:nvSpPr>
        <p:spPr/>
        <p:txBody>
          <a:bodyPr/>
          <a:lstStyle/>
          <a:p>
            <a:fld id="{FAEE07C9-5E15-4158-B659-6BA1E608FC70}" type="datetime1">
              <a:rPr lang="zh-TW" altLang="en-US" smtClean="0"/>
              <a:t>2022/8/15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7" name="投影片編號版面配置區 3"/>
          <p:cNvSpPr txBox="1">
            <a:spLocks/>
          </p:cNvSpPr>
          <p:nvPr userDrawn="1"/>
        </p:nvSpPr>
        <p:spPr>
          <a:xfrm>
            <a:off x="9448800" y="396242"/>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sz="1800" dirty="0"/>
          </a:p>
        </p:txBody>
      </p:sp>
      <p:graphicFrame>
        <p:nvGraphicFramePr>
          <p:cNvPr id="12" name="表格 11"/>
          <p:cNvGraphicFramePr>
            <a:graphicFrameLocks noGrp="1"/>
          </p:cNvGraphicFramePr>
          <p:nvPr userDrawn="1">
            <p:extLst>
              <p:ext uri="{D42A27DB-BD31-4B8C-83A1-F6EECF244321}">
                <p14:modId xmlns:p14="http://schemas.microsoft.com/office/powerpoint/2010/main" val="357044758"/>
              </p:ext>
            </p:extLst>
          </p:nvPr>
        </p:nvGraphicFramePr>
        <p:xfrm>
          <a:off x="0" y="0"/>
          <a:ext cx="12192000" cy="396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91794360"/>
                    </a:ext>
                  </a:extLst>
                </a:gridCol>
                <a:gridCol w="3048000">
                  <a:extLst>
                    <a:ext uri="{9D8B030D-6E8A-4147-A177-3AD203B41FA5}">
                      <a16:colId xmlns:a16="http://schemas.microsoft.com/office/drawing/2014/main" val="3532953750"/>
                    </a:ext>
                  </a:extLst>
                </a:gridCol>
                <a:gridCol w="3048000">
                  <a:extLst>
                    <a:ext uri="{9D8B030D-6E8A-4147-A177-3AD203B41FA5}">
                      <a16:colId xmlns:a16="http://schemas.microsoft.com/office/drawing/2014/main" val="3234669327"/>
                    </a:ext>
                  </a:extLst>
                </a:gridCol>
                <a:gridCol w="3048000">
                  <a:extLst>
                    <a:ext uri="{9D8B030D-6E8A-4147-A177-3AD203B41FA5}">
                      <a16:colId xmlns:a16="http://schemas.microsoft.com/office/drawing/2014/main" val="219901231"/>
                    </a:ext>
                  </a:extLst>
                </a:gridCol>
              </a:tblGrid>
              <a:tr h="370840">
                <a:tc>
                  <a:txBody>
                    <a:bodyPr/>
                    <a:lstStyle/>
                    <a:p>
                      <a:pPr algn="ctr"/>
                      <a:r>
                        <a:rPr lang="en-US" altLang="zh-TW" sz="2000" dirty="0">
                          <a:ln>
                            <a:noFill/>
                          </a:ln>
                          <a:solidFill>
                            <a:schemeClr val="bg1"/>
                          </a:solidFill>
                        </a:rPr>
                        <a:t>Introduction</a:t>
                      </a:r>
                      <a:endParaRPr lang="zh-TW" altLang="en-US" sz="2000" dirty="0">
                        <a:ln>
                          <a:noFill/>
                        </a:ln>
                        <a:solidFill>
                          <a:schemeClr val="bg1"/>
                        </a:solidFill>
                      </a:endParaRPr>
                    </a:p>
                  </a:txBody>
                  <a:tcPr>
                    <a:lnL w="12700" cmpd="sng">
                      <a:noFill/>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Material</a:t>
                      </a:r>
                      <a:r>
                        <a:rPr lang="en-US" altLang="zh-TW" sz="2000" baseline="0" dirty="0"/>
                        <a:t> &amp; Method</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solidFill>
                            <a:schemeClr val="tx1"/>
                          </a:solidFill>
                        </a:rPr>
                        <a:t>Result</a:t>
                      </a:r>
                      <a:r>
                        <a:rPr lang="zh-TW" altLang="en-US" sz="2000" dirty="0">
                          <a:solidFill>
                            <a:schemeClr val="tx1"/>
                          </a:solidFill>
                        </a:rPr>
                        <a:t> </a:t>
                      </a:r>
                      <a:r>
                        <a:rPr lang="en-US" altLang="zh-TW" sz="2000" dirty="0">
                          <a:solidFill>
                            <a:schemeClr val="tx1"/>
                          </a:solidFill>
                        </a:rPr>
                        <a:t>&amp;</a:t>
                      </a:r>
                      <a:r>
                        <a:rPr lang="zh-TW" altLang="en-US" sz="2000" dirty="0">
                          <a:solidFill>
                            <a:schemeClr val="tx1"/>
                          </a:solidFill>
                        </a:rPr>
                        <a:t> </a:t>
                      </a:r>
                      <a:r>
                        <a:rPr lang="en-US" altLang="zh-TW" sz="2000" dirty="0">
                          <a:solidFill>
                            <a:schemeClr val="tx1"/>
                          </a:solidFill>
                        </a:rPr>
                        <a:t>Discussion</a:t>
                      </a:r>
                      <a:endParaRPr lang="zh-TW" altLang="en-US" sz="200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altLang="zh-TW" sz="2000" dirty="0"/>
                        <a:t>Conclusion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24281986"/>
                  </a:ext>
                </a:extLst>
              </a:tr>
            </a:tbl>
          </a:graphicData>
        </a:graphic>
      </p:graphicFrame>
      <p:sp>
        <p:nvSpPr>
          <p:cNvPr id="9" name="投影片編號版面配置區 3"/>
          <p:cNvSpPr txBox="1">
            <a:spLocks/>
          </p:cNvSpPr>
          <p:nvPr userDrawn="1"/>
        </p:nvSpPr>
        <p:spPr>
          <a:xfrm>
            <a:off x="9448800" y="48910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514978-A06B-4567-B20D-5E570AEA4AF3}" type="slidenum">
              <a:rPr lang="zh-TW" altLang="en-US" smtClean="0">
                <a:solidFill>
                  <a:schemeClr val="tx2">
                    <a:lumMod val="50000"/>
                  </a:schemeClr>
                </a:solidFill>
              </a:rPr>
              <a:pPr/>
              <a:t>‹#›</a:t>
            </a:fld>
            <a:endParaRPr lang="zh-TW" altLang="en-US" dirty="0">
              <a:solidFill>
                <a:schemeClr val="tx2">
                  <a:lumMod val="50000"/>
                </a:schemeClr>
              </a:solidFill>
            </a:endParaRPr>
          </a:p>
        </p:txBody>
      </p:sp>
    </p:spTree>
    <p:extLst>
      <p:ext uri="{BB962C8B-B14F-4D97-AF65-F5344CB8AC3E}">
        <p14:creationId xmlns:p14="http://schemas.microsoft.com/office/powerpoint/2010/main" val="4063579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日期版面配置區 1"/>
          <p:cNvSpPr>
            <a:spLocks noGrp="1"/>
          </p:cNvSpPr>
          <p:nvPr>
            <p:ph type="dt" sz="half" idx="10"/>
          </p:nvPr>
        </p:nvSpPr>
        <p:spPr/>
        <p:txBody>
          <a:bodyPr/>
          <a:lstStyle/>
          <a:p>
            <a:fld id="{3AA829E9-C9A1-43B9-BC30-C8F371424D48}" type="datetime1">
              <a:rPr lang="zh-TW" altLang="en-US" smtClean="0"/>
              <a:t>2022/8/15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7" name="投影片編號版面配置區 3"/>
          <p:cNvSpPr txBox="1">
            <a:spLocks/>
          </p:cNvSpPr>
          <p:nvPr userDrawn="1"/>
        </p:nvSpPr>
        <p:spPr>
          <a:xfrm>
            <a:off x="9448800" y="396242"/>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sz="1800" dirty="0"/>
          </a:p>
        </p:txBody>
      </p:sp>
      <p:graphicFrame>
        <p:nvGraphicFramePr>
          <p:cNvPr id="10" name="表格 9"/>
          <p:cNvGraphicFramePr>
            <a:graphicFrameLocks noGrp="1"/>
          </p:cNvGraphicFramePr>
          <p:nvPr userDrawn="1">
            <p:extLst>
              <p:ext uri="{D42A27DB-BD31-4B8C-83A1-F6EECF244321}">
                <p14:modId xmlns:p14="http://schemas.microsoft.com/office/powerpoint/2010/main" val="1479513522"/>
              </p:ext>
            </p:extLst>
          </p:nvPr>
        </p:nvGraphicFramePr>
        <p:xfrm>
          <a:off x="0" y="0"/>
          <a:ext cx="12192000" cy="396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691794360"/>
                    </a:ext>
                  </a:extLst>
                </a:gridCol>
                <a:gridCol w="3048000">
                  <a:extLst>
                    <a:ext uri="{9D8B030D-6E8A-4147-A177-3AD203B41FA5}">
                      <a16:colId xmlns:a16="http://schemas.microsoft.com/office/drawing/2014/main" val="3532953750"/>
                    </a:ext>
                  </a:extLst>
                </a:gridCol>
                <a:gridCol w="3048000">
                  <a:extLst>
                    <a:ext uri="{9D8B030D-6E8A-4147-A177-3AD203B41FA5}">
                      <a16:colId xmlns:a16="http://schemas.microsoft.com/office/drawing/2014/main" val="3234669327"/>
                    </a:ext>
                  </a:extLst>
                </a:gridCol>
                <a:gridCol w="3048000">
                  <a:extLst>
                    <a:ext uri="{9D8B030D-6E8A-4147-A177-3AD203B41FA5}">
                      <a16:colId xmlns:a16="http://schemas.microsoft.com/office/drawing/2014/main" val="219901231"/>
                    </a:ext>
                  </a:extLst>
                </a:gridCol>
              </a:tblGrid>
              <a:tr h="370840">
                <a:tc>
                  <a:txBody>
                    <a:bodyPr/>
                    <a:lstStyle/>
                    <a:p>
                      <a:pPr algn="ctr"/>
                      <a:r>
                        <a:rPr lang="en-US" altLang="zh-TW" sz="2000" dirty="0">
                          <a:ln>
                            <a:noFill/>
                          </a:ln>
                          <a:solidFill>
                            <a:schemeClr val="bg1"/>
                          </a:solidFill>
                        </a:rPr>
                        <a:t>Introduction</a:t>
                      </a:r>
                      <a:endParaRPr lang="zh-TW" altLang="en-US" sz="2000" dirty="0">
                        <a:ln>
                          <a:noFill/>
                        </a:ln>
                        <a:solidFill>
                          <a:schemeClr val="bg1"/>
                        </a:solidFill>
                      </a:endParaRPr>
                    </a:p>
                  </a:txBody>
                  <a:tcPr>
                    <a:lnL w="12700" cmpd="sng">
                      <a:noFill/>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Material</a:t>
                      </a:r>
                      <a:r>
                        <a:rPr lang="en-US" altLang="zh-TW" sz="2000" baseline="0" dirty="0"/>
                        <a:t> &amp; Method</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t>Result</a:t>
                      </a:r>
                      <a:r>
                        <a:rPr lang="zh-TW" altLang="en-US" sz="2000" dirty="0"/>
                        <a:t> </a:t>
                      </a:r>
                      <a:r>
                        <a:rPr lang="en-US" altLang="zh-TW" sz="2000" dirty="0"/>
                        <a:t>&amp;</a:t>
                      </a:r>
                      <a:r>
                        <a:rPr lang="zh-TW" altLang="en-US" sz="2000" dirty="0"/>
                        <a:t> </a:t>
                      </a:r>
                      <a:r>
                        <a:rPr lang="en-US" altLang="zh-TW" sz="2000" dirty="0"/>
                        <a:t>Discussion</a:t>
                      </a:r>
                      <a:endParaRPr lang="zh-TW" altLang="en-US" sz="2000" dirty="0"/>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TW" sz="2000" dirty="0">
                          <a:solidFill>
                            <a:schemeClr val="tx1"/>
                          </a:solidFill>
                        </a:rPr>
                        <a:t>Conclusion</a:t>
                      </a:r>
                      <a:endParaRPr lang="zh-TW" altLang="en-US" sz="200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24281986"/>
                  </a:ext>
                </a:extLst>
              </a:tr>
            </a:tbl>
          </a:graphicData>
        </a:graphic>
      </p:graphicFrame>
      <p:sp>
        <p:nvSpPr>
          <p:cNvPr id="9" name="投影片編號版面配置區 3"/>
          <p:cNvSpPr txBox="1">
            <a:spLocks/>
          </p:cNvSpPr>
          <p:nvPr userDrawn="1"/>
        </p:nvSpPr>
        <p:spPr>
          <a:xfrm>
            <a:off x="9448800" y="48910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514978-A06B-4567-B20D-5E570AEA4AF3}" type="slidenum">
              <a:rPr lang="zh-TW" altLang="en-US" smtClean="0">
                <a:solidFill>
                  <a:schemeClr val="tx2">
                    <a:lumMod val="50000"/>
                  </a:schemeClr>
                </a:solidFill>
              </a:rPr>
              <a:pPr/>
              <a:t>‹#›</a:t>
            </a:fld>
            <a:endParaRPr lang="zh-TW" altLang="en-US" dirty="0">
              <a:solidFill>
                <a:schemeClr val="tx2">
                  <a:lumMod val="50000"/>
                </a:schemeClr>
              </a:solidFill>
            </a:endParaRPr>
          </a:p>
        </p:txBody>
      </p:sp>
    </p:spTree>
    <p:extLst>
      <p:ext uri="{BB962C8B-B14F-4D97-AF65-F5344CB8AC3E}">
        <p14:creationId xmlns:p14="http://schemas.microsoft.com/office/powerpoint/2010/main" val="207605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日期版面配置區 1"/>
          <p:cNvSpPr>
            <a:spLocks noGrp="1"/>
          </p:cNvSpPr>
          <p:nvPr>
            <p:ph type="dt" sz="half" idx="10"/>
          </p:nvPr>
        </p:nvSpPr>
        <p:spPr/>
        <p:txBody>
          <a:bodyPr/>
          <a:lstStyle/>
          <a:p>
            <a:fld id="{518F3B59-C479-4209-9DA2-47061A302F53}" type="datetime1">
              <a:rPr lang="zh-TW" altLang="en-US" smtClean="0"/>
              <a:t>2022/8/15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7" name="投影片編號版面配置區 3"/>
          <p:cNvSpPr txBox="1">
            <a:spLocks/>
          </p:cNvSpPr>
          <p:nvPr userDrawn="1"/>
        </p:nvSpPr>
        <p:spPr>
          <a:xfrm>
            <a:off x="9448800" y="396242"/>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TW" altLang="en-US" sz="1800" dirty="0"/>
          </a:p>
        </p:txBody>
      </p:sp>
      <p:sp>
        <p:nvSpPr>
          <p:cNvPr id="12" name="投影片編號版面配置區 3"/>
          <p:cNvSpPr>
            <a:spLocks noGrp="1"/>
          </p:cNvSpPr>
          <p:nvPr>
            <p:ph type="sldNum" sz="quarter" idx="12"/>
          </p:nvPr>
        </p:nvSpPr>
        <p:spPr>
          <a:xfrm>
            <a:off x="9245600" y="6356351"/>
            <a:ext cx="2743200" cy="365125"/>
          </a:xfrm>
        </p:spPr>
        <p:txBody>
          <a:bodyPr/>
          <a:lstStyle>
            <a:lvl1pPr>
              <a:defRPr sz="1800">
                <a:solidFill>
                  <a:schemeClr val="tx2">
                    <a:lumMod val="50000"/>
                  </a:schemeClr>
                </a:solidFill>
              </a:defRPr>
            </a:lvl1pPr>
          </a:lstStyle>
          <a:p>
            <a:fld id="{A4514978-A06B-4567-B20D-5E570AEA4AF3}" type="slidenum">
              <a:rPr lang="zh-TW" altLang="en-US" smtClean="0"/>
              <a:pPr/>
              <a:t>‹#›</a:t>
            </a:fld>
            <a:endParaRPr lang="zh-TW" altLang="en-US" dirty="0"/>
          </a:p>
        </p:txBody>
      </p:sp>
    </p:spTree>
    <p:extLst>
      <p:ext uri="{BB962C8B-B14F-4D97-AF65-F5344CB8AC3E}">
        <p14:creationId xmlns:p14="http://schemas.microsoft.com/office/powerpoint/2010/main" val="14571722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7811F-CEA6-4F1F-8E4F-E024987D6EF6}" type="datetime1">
              <a:rPr lang="zh-TW" altLang="en-US" smtClean="0"/>
              <a:t>2022/8/15</a:t>
            </a:fld>
            <a:endParaRPr lang="zh-TW" altLang="en-US"/>
          </a:p>
        </p:txBody>
      </p:sp>
      <p:sp>
        <p:nvSpPr>
          <p:cNvPr id="5" name="頁尾版面配置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39E23-6BC6-45A6-AE76-9EAA14009200}" type="slidenum">
              <a:rPr lang="zh-TW" altLang="en-US" smtClean="0"/>
              <a:t>‹#›</a:t>
            </a:fld>
            <a:endParaRPr lang="zh-TW" altLang="en-US"/>
          </a:p>
        </p:txBody>
      </p:sp>
    </p:spTree>
    <p:extLst>
      <p:ext uri="{BB962C8B-B14F-4D97-AF65-F5344CB8AC3E}">
        <p14:creationId xmlns:p14="http://schemas.microsoft.com/office/powerpoint/2010/main" val="344807624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5" r:id="rId5"/>
    <p:sldLayoutId id="2147483664" r:id="rId6"/>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jpeg"/><Relationship Id="rId9"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0.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2.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35.png"/><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microsoft.com/office/2007/relationships/hdphoto" Target="../media/hdphoto11.wdp"/><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39.png"/><Relationship Id="rId4" Type="http://schemas.microsoft.com/office/2007/relationships/hdphoto" Target="../media/hdphoto14.wdp"/></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5.png"/><Relationship Id="rId5" Type="http://schemas.microsoft.com/office/2007/relationships/hdphoto" Target="../media/hdphoto16.wdp"/><Relationship Id="rId4" Type="http://schemas.openxmlformats.org/officeDocument/2006/relationships/image" Target="../media/image54.png"/><Relationship Id="rId9" Type="http://schemas.microsoft.com/office/2007/relationships/hdphoto" Target="../media/hdphoto18.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5.wdp"/></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p:cNvSpPr/>
          <p:nvPr/>
        </p:nvSpPr>
        <p:spPr>
          <a:xfrm>
            <a:off x="-203200" y="4059744"/>
            <a:ext cx="10901176" cy="1620572"/>
          </a:xfrm>
          <a:prstGeom prst="roundRect">
            <a:avLst>
              <a:gd name="adj" fmla="val 9415"/>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361791" y="4151444"/>
            <a:ext cx="10140128" cy="1437172"/>
          </a:xfrm>
        </p:spPr>
        <p:txBody>
          <a:bodyPr>
            <a:normAutofit/>
          </a:bodyPr>
          <a:lstStyle/>
          <a:p>
            <a:pPr algn="l"/>
            <a:r>
              <a:rPr lang="en-US" altLang="zh-TW" sz="4400" b="1" dirty="0">
                <a:solidFill>
                  <a:schemeClr val="bg1"/>
                </a:solidFill>
                <a:latin typeface="+mn-lt"/>
              </a:rPr>
              <a:t>Carbon Cycling in Benthic Food Web of the Gaoping Submarine Canyon</a:t>
            </a:r>
            <a:endParaRPr lang="zh-TW" altLang="en-US" sz="4400" b="1" dirty="0">
              <a:solidFill>
                <a:schemeClr val="bg1"/>
              </a:solidFill>
              <a:latin typeface="+mn-lt"/>
            </a:endParaRPr>
          </a:p>
        </p:txBody>
      </p:sp>
      <p:grpSp>
        <p:nvGrpSpPr>
          <p:cNvPr id="5" name="群組 4"/>
          <p:cNvGrpSpPr/>
          <p:nvPr/>
        </p:nvGrpSpPr>
        <p:grpSpPr>
          <a:xfrm>
            <a:off x="256006" y="165252"/>
            <a:ext cx="11720094" cy="3819165"/>
            <a:chOff x="288758" y="101752"/>
            <a:chExt cx="11720094" cy="3819165"/>
          </a:xfrm>
        </p:grpSpPr>
        <p:sp>
          <p:nvSpPr>
            <p:cNvPr id="22" name="矩形 21"/>
            <p:cNvSpPr/>
            <p:nvPr/>
          </p:nvSpPr>
          <p:spPr>
            <a:xfrm>
              <a:off x="288758" y="101752"/>
              <a:ext cx="11720094" cy="3819165"/>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780" r="12576"/>
            <a:stretch/>
          </p:blipFill>
          <p:spPr>
            <a:xfrm>
              <a:off x="361789" y="276115"/>
              <a:ext cx="3776771" cy="3572235"/>
            </a:xfrm>
            <a:prstGeom prst="rect">
              <a:avLst/>
            </a:prstGeom>
          </p:spPr>
        </p:pic>
      </p:grpSp>
      <p:sp>
        <p:nvSpPr>
          <p:cNvPr id="3" name="副標題 2"/>
          <p:cNvSpPr>
            <a:spLocks noGrp="1"/>
          </p:cNvSpPr>
          <p:nvPr>
            <p:ph type="subTitle" idx="1"/>
          </p:nvPr>
        </p:nvSpPr>
        <p:spPr>
          <a:xfrm>
            <a:off x="6954051" y="5805073"/>
            <a:ext cx="4920500" cy="854980"/>
          </a:xfrm>
        </p:spPr>
        <p:txBody>
          <a:bodyPr>
            <a:normAutofit lnSpcReduction="10000"/>
          </a:bodyPr>
          <a:lstStyle/>
          <a:p>
            <a:pPr algn="l"/>
            <a:r>
              <a:rPr lang="en-US" altLang="zh-TW" dirty="0">
                <a:solidFill>
                  <a:schemeClr val="tx2">
                    <a:lumMod val="50000"/>
                  </a:schemeClr>
                </a:solidFill>
              </a:rPr>
              <a:t>Speaker:</a:t>
            </a:r>
            <a:r>
              <a:rPr lang="zh-TW" altLang="en-US" dirty="0">
                <a:solidFill>
                  <a:schemeClr val="tx2">
                    <a:lumMod val="50000"/>
                  </a:schemeClr>
                </a:solidFill>
              </a:rPr>
              <a:t> </a:t>
            </a:r>
            <a:r>
              <a:rPr lang="en-US" altLang="zh-TW" dirty="0">
                <a:solidFill>
                  <a:schemeClr val="tx2">
                    <a:lumMod val="50000"/>
                  </a:schemeClr>
                </a:solidFill>
              </a:rPr>
              <a:t>Chueh-Chen Tung* </a:t>
            </a:r>
            <a:r>
              <a:rPr lang="en-US" altLang="zh-TW" dirty="0">
                <a:solidFill>
                  <a:schemeClr val="tx2">
                    <a:lumMod val="50000"/>
                  </a:schemeClr>
                </a:solidFill>
                <a:ea typeface="標楷體" panose="03000509000000000000" pitchFamily="65" charset="-120"/>
              </a:rPr>
              <a:t>(</a:t>
            </a:r>
            <a:r>
              <a:rPr lang="zh-TW" altLang="en-US" dirty="0">
                <a:solidFill>
                  <a:schemeClr val="tx2">
                    <a:lumMod val="50000"/>
                  </a:schemeClr>
                </a:solidFill>
                <a:ea typeface="標楷體" panose="03000509000000000000" pitchFamily="65" charset="-120"/>
              </a:rPr>
              <a:t>董珏辰</a:t>
            </a:r>
            <a:r>
              <a:rPr lang="en-US" altLang="zh-TW" dirty="0">
                <a:solidFill>
                  <a:schemeClr val="tx2">
                    <a:lumMod val="50000"/>
                  </a:schemeClr>
                </a:solidFill>
                <a:ea typeface="標楷體" panose="03000509000000000000" pitchFamily="65" charset="-120"/>
              </a:rPr>
              <a:t>)</a:t>
            </a:r>
          </a:p>
          <a:p>
            <a:pPr algn="l"/>
            <a:r>
              <a:rPr lang="en-US" altLang="zh-TW" dirty="0">
                <a:solidFill>
                  <a:schemeClr val="tx2">
                    <a:lumMod val="50000"/>
                  </a:schemeClr>
                </a:solidFill>
                <a:ea typeface="標楷體" panose="03000509000000000000" pitchFamily="65" charset="-120"/>
              </a:rPr>
              <a:t>Date: 2022.08.04</a:t>
            </a:r>
            <a:endParaRPr lang="zh-TW" altLang="zh-TW" dirty="0">
              <a:solidFill>
                <a:schemeClr val="tx2">
                  <a:lumMod val="50000"/>
                </a:schemeClr>
              </a:solidFill>
            </a:endParaRPr>
          </a:p>
        </p:txBody>
      </p:sp>
      <p:pic>
        <p:nvPicPr>
          <p:cNvPr id="7" name="圖片 6"/>
          <p:cNvPicPr>
            <a:picLocks noChangeAspect="1"/>
          </p:cNvPicPr>
          <p:nvPr/>
        </p:nvPicPr>
        <p:blipFill rotWithShape="1">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9392"/>
          <a:stretch/>
        </p:blipFill>
        <p:spPr>
          <a:xfrm>
            <a:off x="4407570" y="644417"/>
            <a:ext cx="3815802" cy="3158497"/>
          </a:xfrm>
          <a:prstGeom prst="rect">
            <a:avLst/>
          </a:prstGeom>
        </p:spPr>
      </p:pic>
      <p:pic>
        <p:nvPicPr>
          <p:cNvPr id="10" name="圖片 9"/>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l="409" r="432"/>
          <a:stretch/>
        </p:blipFill>
        <p:spPr>
          <a:xfrm>
            <a:off x="8543319" y="221045"/>
            <a:ext cx="3299837" cy="3707581"/>
          </a:xfrm>
          <a:prstGeom prst="rect">
            <a:avLst/>
          </a:prstGeom>
        </p:spPr>
      </p:pic>
    </p:spTree>
    <p:extLst>
      <p:ext uri="{BB962C8B-B14F-4D97-AF65-F5344CB8AC3E}">
        <p14:creationId xmlns:p14="http://schemas.microsoft.com/office/powerpoint/2010/main" val="122138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圓角矩形 104"/>
          <p:cNvSpPr/>
          <p:nvPr/>
        </p:nvSpPr>
        <p:spPr>
          <a:xfrm>
            <a:off x="6171307" y="1287356"/>
            <a:ext cx="5782846" cy="1512985"/>
          </a:xfrm>
          <a:prstGeom prst="round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圓角矩形 101"/>
          <p:cNvSpPr/>
          <p:nvPr/>
        </p:nvSpPr>
        <p:spPr>
          <a:xfrm>
            <a:off x="284247" y="1279157"/>
            <a:ext cx="5120034" cy="1540243"/>
          </a:xfrm>
          <a:prstGeom prst="roundRect">
            <a:avLst/>
          </a:prstGeom>
          <a:solidFill>
            <a:schemeClr val="accent6">
              <a:lumMod val="20000"/>
              <a:lumOff val="8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TW" altLang="en-US" dirty="0"/>
          </a:p>
        </p:txBody>
      </p:sp>
      <p:sp>
        <p:nvSpPr>
          <p:cNvPr id="103" name="圓角矩形 102"/>
          <p:cNvSpPr/>
          <p:nvPr/>
        </p:nvSpPr>
        <p:spPr>
          <a:xfrm>
            <a:off x="284247" y="2885772"/>
            <a:ext cx="9807133" cy="1903983"/>
          </a:xfrm>
          <a:prstGeom prst="roundRect">
            <a:avLst/>
          </a:prstGeom>
          <a:solidFill>
            <a:schemeClr val="accent6">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圓角矩形 103"/>
          <p:cNvSpPr/>
          <p:nvPr/>
        </p:nvSpPr>
        <p:spPr>
          <a:xfrm>
            <a:off x="281458" y="4845936"/>
            <a:ext cx="6138715" cy="1822790"/>
          </a:xfrm>
          <a:prstGeom prst="roundRect">
            <a:avLst/>
          </a:prstGeom>
          <a:solidFill>
            <a:schemeClr val="accent6">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5"/>
          <p:cNvGrpSpPr>
            <a:grpSpLocks/>
          </p:cNvGrpSpPr>
          <p:nvPr/>
        </p:nvGrpSpPr>
        <p:grpSpPr bwMode="auto">
          <a:xfrm>
            <a:off x="285477" y="4875186"/>
            <a:ext cx="5932628" cy="1829570"/>
            <a:chOff x="268885" y="2511750"/>
            <a:chExt cx="5932890" cy="1829406"/>
          </a:xfrm>
        </p:grpSpPr>
        <p:grpSp>
          <p:nvGrpSpPr>
            <p:cNvPr id="4" name="群組 23"/>
            <p:cNvGrpSpPr>
              <a:grpSpLocks/>
            </p:cNvGrpSpPr>
            <p:nvPr/>
          </p:nvGrpSpPr>
          <p:grpSpPr bwMode="auto">
            <a:xfrm>
              <a:off x="268885" y="2511750"/>
              <a:ext cx="5932890" cy="1829406"/>
              <a:chOff x="3093603" y="903083"/>
              <a:chExt cx="5932890" cy="1829406"/>
            </a:xfrm>
          </p:grpSpPr>
          <p:grpSp>
            <p:nvGrpSpPr>
              <p:cNvPr id="6" name="群組 20"/>
              <p:cNvGrpSpPr>
                <a:grpSpLocks/>
              </p:cNvGrpSpPr>
              <p:nvPr/>
            </p:nvGrpSpPr>
            <p:grpSpPr bwMode="auto">
              <a:xfrm>
                <a:off x="3227151" y="1364703"/>
                <a:ext cx="5799342" cy="1367786"/>
                <a:chOff x="3227151" y="1364703"/>
                <a:chExt cx="5799342" cy="1367786"/>
              </a:xfrm>
            </p:grpSpPr>
            <p:grpSp>
              <p:nvGrpSpPr>
                <p:cNvPr id="8" name="群組 9"/>
                <p:cNvGrpSpPr>
                  <a:grpSpLocks/>
                </p:cNvGrpSpPr>
                <p:nvPr/>
              </p:nvGrpSpPr>
              <p:grpSpPr bwMode="auto">
                <a:xfrm>
                  <a:off x="4671080" y="1577263"/>
                  <a:ext cx="1426801" cy="1155226"/>
                  <a:chOff x="4888906" y="1783041"/>
                  <a:chExt cx="1426801" cy="1155226"/>
                </a:xfrm>
              </p:grpSpPr>
              <p:pic>
                <p:nvPicPr>
                  <p:cNvPr id="18" name="Picture 6" descr="https://sc04.alicdn.com/kf/HTB1ALBclv6H8KJjy0Fjq6yXepXaO.jpg"/>
                  <p:cNvPicPr>
                    <a:picLocks noChangeAspect="1" noChangeArrowheads="1"/>
                  </p:cNvPicPr>
                  <p:nvPr/>
                </p:nvPicPr>
                <p:blipFill>
                  <a:blip r:embed="rId3" cstate="print">
                    <a:clrChange>
                      <a:clrFrom>
                        <a:srgbClr val="FFFDFE"/>
                      </a:clrFrom>
                      <a:clrTo>
                        <a:srgbClr val="FFFDFE">
                          <a:alpha val="0"/>
                        </a:srgbClr>
                      </a:clrTo>
                    </a:clrChange>
                    <a:extLst>
                      <a:ext uri="{28A0092B-C50C-407E-A947-70E740481C1C}">
                        <a14:useLocalDpi xmlns:a14="http://schemas.microsoft.com/office/drawing/2010/main" val="0"/>
                      </a:ext>
                    </a:extLst>
                  </a:blip>
                  <a:srcRect t="15942" b="12746"/>
                  <a:stretch>
                    <a:fillRect/>
                  </a:stretch>
                </p:blipFill>
                <p:spPr bwMode="auto">
                  <a:xfrm>
                    <a:off x="5064256" y="1783041"/>
                    <a:ext cx="1163572" cy="82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7"/>
                  <p:cNvSpPr>
                    <a:spLocks noChangeArrowheads="1"/>
                  </p:cNvSpPr>
                  <p:nvPr/>
                </p:nvSpPr>
                <p:spPr bwMode="auto">
                  <a:xfrm>
                    <a:off x="4888906" y="2568935"/>
                    <a:ext cx="14268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300 µm sieve</a:t>
                    </a:r>
                    <a:endParaRPr lang="zh-TW" altLang="en-US" dirty="0">
                      <a:solidFill>
                        <a:schemeClr val="tx2">
                          <a:lumMod val="50000"/>
                        </a:schemeClr>
                      </a:solidFill>
                    </a:endParaRPr>
                  </a:p>
                </p:txBody>
              </p:sp>
            </p:grpSp>
            <p:grpSp>
              <p:nvGrpSpPr>
                <p:cNvPr id="9" name="群組 17"/>
                <p:cNvGrpSpPr>
                  <a:grpSpLocks/>
                </p:cNvGrpSpPr>
                <p:nvPr/>
              </p:nvGrpSpPr>
              <p:grpSpPr bwMode="auto">
                <a:xfrm>
                  <a:off x="3227151" y="1535483"/>
                  <a:ext cx="1073057" cy="943055"/>
                  <a:chOff x="3427152" y="1621405"/>
                  <a:chExt cx="1073057" cy="943055"/>
                </a:xfrm>
              </p:grpSpPr>
              <p:grpSp>
                <p:nvGrpSpPr>
                  <p:cNvPr id="13" name="群組 5"/>
                  <p:cNvGrpSpPr>
                    <a:grpSpLocks/>
                  </p:cNvGrpSpPr>
                  <p:nvPr/>
                </p:nvGrpSpPr>
                <p:grpSpPr bwMode="auto">
                  <a:xfrm>
                    <a:off x="3466736" y="1621405"/>
                    <a:ext cx="1033473" cy="904215"/>
                    <a:chOff x="3164585" y="1683388"/>
                    <a:chExt cx="1218703" cy="1066277"/>
                  </a:xfrm>
                </p:grpSpPr>
                <p:sp>
                  <p:nvSpPr>
                    <p:cNvPr id="15" name="立方體 14"/>
                    <p:cNvSpPr/>
                    <p:nvPr/>
                  </p:nvSpPr>
                  <p:spPr>
                    <a:xfrm>
                      <a:off x="3165474" y="1999736"/>
                      <a:ext cx="1217814" cy="749929"/>
                    </a:xfrm>
                    <a:prstGeom prst="cube">
                      <a:avLst>
                        <a:gd name="adj" fmla="val 14744"/>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16" name="立方體 15"/>
                    <p:cNvSpPr/>
                    <p:nvPr/>
                  </p:nvSpPr>
                  <p:spPr>
                    <a:xfrm>
                      <a:off x="3165473" y="1683388"/>
                      <a:ext cx="1217814" cy="479767"/>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17" name="矩形 16"/>
                    <p:cNvSpPr/>
                    <p:nvPr/>
                  </p:nvSpPr>
                  <p:spPr>
                    <a:xfrm>
                      <a:off x="3164585" y="1777869"/>
                      <a:ext cx="888863" cy="435488"/>
                    </a:xfrm>
                    <a:prstGeom prst="rect">
                      <a:avLst/>
                    </a:prstGeom>
                  </p:spPr>
                  <p:txBody>
                    <a:bodyPr wrap="none">
                      <a:spAutoFit/>
                    </a:bodyPr>
                    <a:lstStyle/>
                    <a:p>
                      <a:pPr eaLnBrk="1" fontAlgn="auto" hangingPunct="1">
                        <a:spcBef>
                          <a:spcPts val="0"/>
                        </a:spcBef>
                        <a:spcAft>
                          <a:spcPts val="0"/>
                        </a:spcAft>
                        <a:defRPr/>
                      </a:pPr>
                      <a:r>
                        <a:rPr lang="en-US" altLang="zh-TW" dirty="0">
                          <a:ln>
                            <a:solidFill>
                              <a:sysClr val="windowText" lastClr="000000"/>
                            </a:solidFill>
                          </a:ln>
                          <a:solidFill>
                            <a:schemeClr val="tx2">
                              <a:lumMod val="50000"/>
                            </a:schemeClr>
                          </a:solidFill>
                          <a:latin typeface="+mn-lt"/>
                          <a:ea typeface="+mn-ea"/>
                        </a:rPr>
                        <a:t>10 cm</a:t>
                      </a:r>
                      <a:endParaRPr lang="zh-TW" altLang="en-US" dirty="0">
                        <a:ln>
                          <a:solidFill>
                            <a:sysClr val="windowText" lastClr="000000"/>
                          </a:solidFill>
                        </a:ln>
                        <a:solidFill>
                          <a:schemeClr val="tx2">
                            <a:lumMod val="50000"/>
                          </a:schemeClr>
                        </a:solidFill>
                        <a:latin typeface="+mn-lt"/>
                        <a:ea typeface="+mn-ea"/>
                      </a:endParaRPr>
                    </a:p>
                  </p:txBody>
                </p:sp>
              </p:grpSp>
              <p:sp>
                <p:nvSpPr>
                  <p:cNvPr id="14" name="矩形 15"/>
                  <p:cNvSpPr>
                    <a:spLocks noChangeArrowheads="1"/>
                  </p:cNvSpPr>
                  <p:nvPr/>
                </p:nvSpPr>
                <p:spPr bwMode="auto">
                  <a:xfrm>
                    <a:off x="3427152" y="2195128"/>
                    <a:ext cx="1060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sediment</a:t>
                    </a:r>
                    <a:endParaRPr lang="zh-TW" altLang="en-US" dirty="0">
                      <a:solidFill>
                        <a:schemeClr val="tx2">
                          <a:lumMod val="50000"/>
                        </a:schemeClr>
                      </a:solidFill>
                    </a:endParaRPr>
                  </a:p>
                </p:txBody>
              </p:sp>
            </p:grpSp>
            <p:pic>
              <p:nvPicPr>
                <p:cNvPr id="10" name="Picture 8" descr="Biodivers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086" y="1364703"/>
                  <a:ext cx="2353407" cy="106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22"/>
              <p:cNvSpPr>
                <a:spLocks noChangeArrowheads="1"/>
              </p:cNvSpPr>
              <p:nvPr/>
            </p:nvSpPr>
            <p:spPr bwMode="auto">
              <a:xfrm>
                <a:off x="3093603" y="903083"/>
                <a:ext cx="5485526" cy="46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buFont typeface="Arial" panose="020B0604020202020204" pitchFamily="34" charset="0"/>
                  <a:buChar char="•"/>
                </a:pPr>
                <a:r>
                  <a:rPr lang="en-US" altLang="zh-TW" sz="2400" dirty="0" err="1">
                    <a:solidFill>
                      <a:schemeClr val="tx2">
                        <a:lumMod val="50000"/>
                      </a:schemeClr>
                    </a:solidFill>
                  </a:rPr>
                  <a:t>Macrofauna</a:t>
                </a:r>
                <a:r>
                  <a:rPr lang="en-US" altLang="zh-TW" sz="2400" dirty="0">
                    <a:solidFill>
                      <a:schemeClr val="tx2">
                        <a:lumMod val="50000"/>
                      </a:schemeClr>
                    </a:solidFill>
                  </a:rPr>
                  <a:t>: 3 </a:t>
                </a:r>
                <a:r>
                  <a:rPr lang="en-US" altLang="zh-TW" sz="2400" dirty="0" err="1">
                    <a:solidFill>
                      <a:schemeClr val="tx2">
                        <a:lumMod val="50000"/>
                      </a:schemeClr>
                    </a:solidFill>
                  </a:rPr>
                  <a:t>subcores</a:t>
                </a:r>
                <a:r>
                  <a:rPr lang="en-US" altLang="zh-TW" sz="2400" dirty="0">
                    <a:solidFill>
                      <a:schemeClr val="tx2">
                        <a:lumMod val="50000"/>
                      </a:schemeClr>
                    </a:solidFill>
                  </a:rPr>
                  <a:t> for each station</a:t>
                </a:r>
              </a:p>
            </p:txBody>
          </p:sp>
        </p:grpSp>
        <p:sp>
          <p:nvSpPr>
            <p:cNvPr id="5" name="矩形 24"/>
            <p:cNvSpPr>
              <a:spLocks noChangeArrowheads="1"/>
            </p:cNvSpPr>
            <p:nvPr/>
          </p:nvSpPr>
          <p:spPr bwMode="auto">
            <a:xfrm>
              <a:off x="3923094" y="3968904"/>
              <a:ext cx="22174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Sorted and identified </a:t>
              </a:r>
              <a:endParaRPr lang="zh-TW" altLang="en-US" dirty="0">
                <a:solidFill>
                  <a:schemeClr val="tx2">
                    <a:lumMod val="50000"/>
                  </a:schemeClr>
                </a:solidFill>
              </a:endParaRPr>
            </a:p>
          </p:txBody>
        </p:sp>
      </p:grpSp>
      <p:grpSp>
        <p:nvGrpSpPr>
          <p:cNvPr id="20" name="群組 18"/>
          <p:cNvGrpSpPr>
            <a:grpSpLocks/>
          </p:cNvGrpSpPr>
          <p:nvPr/>
        </p:nvGrpSpPr>
        <p:grpSpPr bwMode="auto">
          <a:xfrm>
            <a:off x="262310" y="2937763"/>
            <a:ext cx="9578813" cy="1910802"/>
            <a:chOff x="110060" y="1915620"/>
            <a:chExt cx="9577951" cy="1910154"/>
          </a:xfrm>
        </p:grpSpPr>
        <p:grpSp>
          <p:nvGrpSpPr>
            <p:cNvPr id="21" name="群組 14"/>
            <p:cNvGrpSpPr>
              <a:grpSpLocks/>
            </p:cNvGrpSpPr>
            <p:nvPr/>
          </p:nvGrpSpPr>
          <p:grpSpPr bwMode="auto">
            <a:xfrm>
              <a:off x="110060" y="1915620"/>
              <a:ext cx="9577951" cy="1891087"/>
              <a:chOff x="110060" y="1915620"/>
              <a:chExt cx="9577951" cy="1891087"/>
            </a:xfrm>
          </p:grpSpPr>
          <p:grpSp>
            <p:nvGrpSpPr>
              <p:cNvPr id="25" name="群組 25"/>
              <p:cNvGrpSpPr>
                <a:grpSpLocks/>
              </p:cNvGrpSpPr>
              <p:nvPr/>
            </p:nvGrpSpPr>
            <p:grpSpPr bwMode="auto">
              <a:xfrm>
                <a:off x="110060" y="1915620"/>
                <a:ext cx="9577951" cy="1776256"/>
                <a:chOff x="110060" y="2719652"/>
                <a:chExt cx="9577951" cy="1776256"/>
              </a:xfrm>
            </p:grpSpPr>
            <p:grpSp>
              <p:nvGrpSpPr>
                <p:cNvPr id="30" name="群組 23"/>
                <p:cNvGrpSpPr>
                  <a:grpSpLocks/>
                </p:cNvGrpSpPr>
                <p:nvPr/>
              </p:nvGrpSpPr>
              <p:grpSpPr bwMode="auto">
                <a:xfrm>
                  <a:off x="110060" y="2719652"/>
                  <a:ext cx="9577951" cy="1776256"/>
                  <a:chOff x="2934778" y="1110985"/>
                  <a:chExt cx="9577951" cy="1776256"/>
                </a:xfrm>
              </p:grpSpPr>
              <p:grpSp>
                <p:nvGrpSpPr>
                  <p:cNvPr id="32" name="群組 20"/>
                  <p:cNvGrpSpPr>
                    <a:grpSpLocks/>
                  </p:cNvGrpSpPr>
                  <p:nvPr/>
                </p:nvGrpSpPr>
                <p:grpSpPr bwMode="auto">
                  <a:xfrm>
                    <a:off x="3206571" y="1437980"/>
                    <a:ext cx="9306158" cy="1449261"/>
                    <a:chOff x="3206571" y="1437980"/>
                    <a:chExt cx="9306158" cy="1449261"/>
                  </a:xfrm>
                </p:grpSpPr>
                <p:grpSp>
                  <p:nvGrpSpPr>
                    <p:cNvPr id="34" name="群組 9"/>
                    <p:cNvGrpSpPr>
                      <a:grpSpLocks/>
                    </p:cNvGrpSpPr>
                    <p:nvPr/>
                  </p:nvGrpSpPr>
                  <p:grpSpPr bwMode="auto">
                    <a:xfrm>
                      <a:off x="6369503" y="1619330"/>
                      <a:ext cx="1427203" cy="1267911"/>
                      <a:chOff x="6587329" y="1825108"/>
                      <a:chExt cx="1427203" cy="1267911"/>
                    </a:xfrm>
                  </p:grpSpPr>
                  <p:pic>
                    <p:nvPicPr>
                      <p:cNvPr id="43" name="Picture 6" descr="https://sc04.alicdn.com/kf/HTB1ALBclv6H8KJjy0Fjq6yXepXaO.jpg"/>
                      <p:cNvPicPr>
                        <a:picLocks noChangeAspect="1" noChangeArrowheads="1"/>
                      </p:cNvPicPr>
                      <p:nvPr/>
                    </p:nvPicPr>
                    <p:blipFill>
                      <a:blip r:embed="rId5" cstate="print">
                        <a:clrChange>
                          <a:clrFrom>
                            <a:srgbClr val="FFFDFE"/>
                          </a:clrFrom>
                          <a:clrTo>
                            <a:srgbClr val="FFFDFE">
                              <a:alpha val="0"/>
                            </a:srgbClr>
                          </a:clrTo>
                        </a:clrChange>
                        <a:extLst>
                          <a:ext uri="{28A0092B-C50C-407E-A947-70E740481C1C}">
                            <a14:useLocalDpi xmlns:a14="http://schemas.microsoft.com/office/drawing/2010/main" val="0"/>
                          </a:ext>
                        </a:extLst>
                      </a:blip>
                      <a:srcRect t="15942" b="12746"/>
                      <a:stretch>
                        <a:fillRect/>
                      </a:stretch>
                    </p:blipFill>
                    <p:spPr bwMode="auto">
                      <a:xfrm>
                        <a:off x="6683922" y="1825108"/>
                        <a:ext cx="1330610" cy="94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7"/>
                      <p:cNvSpPr>
                        <a:spLocks noChangeArrowheads="1"/>
                      </p:cNvSpPr>
                      <p:nvPr/>
                    </p:nvSpPr>
                    <p:spPr bwMode="auto">
                      <a:xfrm>
                        <a:off x="6587329" y="2723687"/>
                        <a:ext cx="13097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40 µm sieve</a:t>
                        </a:r>
                        <a:endParaRPr lang="zh-TW" altLang="en-US" dirty="0">
                          <a:solidFill>
                            <a:schemeClr val="tx2">
                              <a:lumMod val="50000"/>
                            </a:schemeClr>
                          </a:solidFill>
                        </a:endParaRPr>
                      </a:p>
                    </p:txBody>
                  </p:sp>
                </p:grpSp>
                <p:grpSp>
                  <p:nvGrpSpPr>
                    <p:cNvPr id="35" name="群組 17"/>
                    <p:cNvGrpSpPr>
                      <a:grpSpLocks/>
                    </p:cNvGrpSpPr>
                    <p:nvPr/>
                  </p:nvGrpSpPr>
                  <p:grpSpPr bwMode="auto">
                    <a:xfrm>
                      <a:off x="3206571" y="1859213"/>
                      <a:ext cx="1115309" cy="840077"/>
                      <a:chOff x="3406572" y="1945135"/>
                      <a:chExt cx="1115309" cy="840077"/>
                    </a:xfrm>
                  </p:grpSpPr>
                  <p:grpSp>
                    <p:nvGrpSpPr>
                      <p:cNvPr id="39" name="群組 5"/>
                      <p:cNvGrpSpPr>
                        <a:grpSpLocks/>
                      </p:cNvGrpSpPr>
                      <p:nvPr/>
                    </p:nvGrpSpPr>
                    <p:grpSpPr bwMode="auto">
                      <a:xfrm>
                        <a:off x="3444724" y="1945135"/>
                        <a:ext cx="1077157" cy="787672"/>
                        <a:chOff x="3138628" y="2065143"/>
                        <a:chExt cx="1270217" cy="928847"/>
                      </a:xfrm>
                    </p:grpSpPr>
                    <p:sp>
                      <p:nvSpPr>
                        <p:cNvPr id="41" name="立方體 40"/>
                        <p:cNvSpPr/>
                        <p:nvPr/>
                      </p:nvSpPr>
                      <p:spPr>
                        <a:xfrm>
                          <a:off x="3138628" y="2381409"/>
                          <a:ext cx="1267599" cy="612581"/>
                        </a:xfrm>
                        <a:prstGeom prst="cube">
                          <a:avLst>
                            <a:gd name="adj" fmla="val 17524"/>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42" name="立方體 41"/>
                        <p:cNvSpPr/>
                        <p:nvPr/>
                      </p:nvSpPr>
                      <p:spPr>
                        <a:xfrm>
                          <a:off x="3138629" y="2065143"/>
                          <a:ext cx="1270216" cy="473855"/>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grpSp>
                  <p:sp>
                    <p:nvSpPr>
                      <p:cNvPr id="40" name="矩形 15"/>
                      <p:cNvSpPr>
                        <a:spLocks noChangeArrowheads="1"/>
                      </p:cNvSpPr>
                      <p:nvPr/>
                    </p:nvSpPr>
                    <p:spPr bwMode="auto">
                      <a:xfrm>
                        <a:off x="3406572" y="2415880"/>
                        <a:ext cx="1060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sediment</a:t>
                        </a:r>
                        <a:endParaRPr lang="zh-TW" altLang="en-US" dirty="0">
                          <a:solidFill>
                            <a:schemeClr val="tx2">
                              <a:lumMod val="50000"/>
                            </a:schemeClr>
                          </a:solidFill>
                        </a:endParaRPr>
                      </a:p>
                    </p:txBody>
                  </p:sp>
                </p:grpSp>
                <p:pic>
                  <p:nvPicPr>
                    <p:cNvPr id="36" name="Picture 8" descr="Biodiversit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2150" y="1437980"/>
                      <a:ext cx="2430579" cy="1098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矩形 22"/>
                  <p:cNvSpPr>
                    <a:spLocks noChangeArrowheads="1"/>
                  </p:cNvSpPr>
                  <p:nvPr/>
                </p:nvSpPr>
                <p:spPr bwMode="auto">
                  <a:xfrm>
                    <a:off x="2934778" y="1110985"/>
                    <a:ext cx="6176456" cy="4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en-US" altLang="zh-TW" sz="2400" dirty="0" err="1">
                        <a:solidFill>
                          <a:schemeClr val="tx2">
                            <a:lumMod val="50000"/>
                          </a:schemeClr>
                        </a:solidFill>
                      </a:rPr>
                      <a:t>Meiofauna</a:t>
                    </a:r>
                    <a:r>
                      <a:rPr lang="en-US" altLang="zh-TW" sz="2400" dirty="0">
                        <a:solidFill>
                          <a:schemeClr val="tx2">
                            <a:lumMod val="50000"/>
                          </a:schemeClr>
                        </a:solidFill>
                      </a:rPr>
                      <a:t>: 1 </a:t>
                    </a:r>
                    <a:r>
                      <a:rPr lang="en-US" altLang="zh-TW" sz="2400" dirty="0" err="1">
                        <a:solidFill>
                          <a:schemeClr val="tx2">
                            <a:lumMod val="50000"/>
                          </a:schemeClr>
                        </a:solidFill>
                      </a:rPr>
                      <a:t>subcore</a:t>
                    </a:r>
                    <a:r>
                      <a:rPr lang="en-US" altLang="zh-TW" sz="2400" dirty="0">
                        <a:solidFill>
                          <a:schemeClr val="tx2">
                            <a:lumMod val="50000"/>
                          </a:schemeClr>
                        </a:solidFill>
                      </a:rPr>
                      <a:t> from each deployment </a:t>
                    </a:r>
                  </a:p>
                </p:txBody>
              </p:sp>
            </p:grpSp>
            <p:sp>
              <p:nvSpPr>
                <p:cNvPr id="31" name="矩形 24"/>
                <p:cNvSpPr>
                  <a:spLocks noChangeArrowheads="1"/>
                </p:cNvSpPr>
                <p:nvPr/>
              </p:nvSpPr>
              <p:spPr bwMode="auto">
                <a:xfrm>
                  <a:off x="7306120" y="4103016"/>
                  <a:ext cx="22174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Sorted and identified </a:t>
                  </a:r>
                  <a:endParaRPr lang="zh-TW" altLang="en-US" dirty="0">
                    <a:solidFill>
                      <a:schemeClr val="tx2">
                        <a:lumMod val="50000"/>
                      </a:schemeClr>
                    </a:solidFill>
                  </a:endParaRPr>
                </a:p>
              </p:txBody>
            </p:sp>
          </p:grpSp>
          <p:pic>
            <p:nvPicPr>
              <p:cNvPr id="26" name="Picture 2" descr="50 ML Life Long Disposable Syringe, Disposable syringe with needle,  डिस्पोजेबल सिरिंज - Csr Lifesciences, Hyderabad | ID: 1975499317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27" t="13388" r="10109" b="9811"/>
              <a:stretch>
                <a:fillRect/>
              </a:stretch>
            </p:blipFill>
            <p:spPr bwMode="auto">
              <a:xfrm>
                <a:off x="2106400" y="2425969"/>
                <a:ext cx="745495" cy="8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
              <p:cNvSpPr>
                <a:spLocks noChangeArrowheads="1"/>
              </p:cNvSpPr>
              <p:nvPr/>
            </p:nvSpPr>
            <p:spPr bwMode="auto">
              <a:xfrm>
                <a:off x="1731079" y="3160594"/>
                <a:ext cx="175230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dirty="0">
                    <a:solidFill>
                      <a:schemeClr val="tx2">
                        <a:lumMod val="50000"/>
                      </a:schemeClr>
                    </a:solidFill>
                  </a:rPr>
                  <a:t>50-mL plastic syringe x 3</a:t>
                </a:r>
                <a:endParaRPr lang="zh-TW" altLang="en-US" dirty="0">
                  <a:solidFill>
                    <a:schemeClr val="tx2">
                      <a:lumMod val="50000"/>
                    </a:schemeClr>
                  </a:solidFill>
                </a:endParaRPr>
              </a:p>
            </p:txBody>
          </p:sp>
          <p:sp>
            <p:nvSpPr>
              <p:cNvPr id="28" name="矩形 27"/>
              <p:cNvSpPr/>
              <p:nvPr/>
            </p:nvSpPr>
            <p:spPr>
              <a:xfrm>
                <a:off x="419268" y="2744160"/>
                <a:ext cx="636713" cy="369332"/>
              </a:xfrm>
              <a:prstGeom prst="rect">
                <a:avLst/>
              </a:prstGeom>
            </p:spPr>
            <p:txBody>
              <a:bodyPr wrap="none">
                <a:spAutoFit/>
              </a:bodyPr>
              <a:lstStyle/>
              <a:p>
                <a:pPr eaLnBrk="1" fontAlgn="auto" hangingPunct="1">
                  <a:spcBef>
                    <a:spcPts val="0"/>
                  </a:spcBef>
                  <a:spcAft>
                    <a:spcPts val="0"/>
                  </a:spcAft>
                  <a:defRPr/>
                </a:pPr>
                <a:r>
                  <a:rPr lang="en-US" altLang="zh-TW" dirty="0">
                    <a:ln>
                      <a:solidFill>
                        <a:sysClr val="windowText" lastClr="000000"/>
                      </a:solidFill>
                    </a:ln>
                    <a:solidFill>
                      <a:schemeClr val="tx2">
                        <a:lumMod val="50000"/>
                      </a:schemeClr>
                    </a:solidFill>
                    <a:latin typeface="+mn-lt"/>
                    <a:ea typeface="+mn-ea"/>
                  </a:rPr>
                  <a:t>5 cm</a:t>
                </a:r>
                <a:endParaRPr lang="zh-TW" altLang="en-US" dirty="0">
                  <a:ln>
                    <a:solidFill>
                      <a:sysClr val="windowText" lastClr="000000"/>
                    </a:solidFill>
                  </a:ln>
                  <a:solidFill>
                    <a:schemeClr val="tx2">
                      <a:lumMod val="50000"/>
                    </a:schemeClr>
                  </a:solidFill>
                  <a:latin typeface="+mn-lt"/>
                  <a:ea typeface="+mn-ea"/>
                </a:endParaRPr>
              </a:p>
            </p:txBody>
          </p:sp>
        </p:grpSp>
        <p:pic>
          <p:nvPicPr>
            <p:cNvPr id="22" name="Picture 6" descr="Metabarcoding of freshwater invertebrates to detect the effects of a  pesticide spill - Andújar - 2018 - Molecular Ecology - Wiley Online Library"/>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78984" t="66600" r="15887" b="793"/>
            <a:stretch>
              <a:fillRect/>
            </a:stretch>
          </p:blipFill>
          <p:spPr bwMode="auto">
            <a:xfrm>
              <a:off x="5881382" y="2265018"/>
              <a:ext cx="346175" cy="1067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16"/>
            <p:cNvSpPr>
              <a:spLocks noChangeArrowheads="1"/>
            </p:cNvSpPr>
            <p:nvPr/>
          </p:nvSpPr>
          <p:spPr bwMode="auto">
            <a:xfrm>
              <a:off x="5001197" y="3241197"/>
              <a:ext cx="2237189" cy="58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dirty="0" err="1">
                  <a:solidFill>
                    <a:schemeClr val="tx2">
                      <a:lumMod val="50000"/>
                    </a:schemeClr>
                  </a:solidFill>
                </a:rPr>
                <a:t>Ludox</a:t>
              </a:r>
              <a:r>
                <a:rPr lang="en-US" altLang="zh-TW" dirty="0">
                  <a:solidFill>
                    <a:schemeClr val="tx2">
                      <a:lumMod val="50000"/>
                    </a:schemeClr>
                  </a:solidFill>
                </a:rPr>
                <a:t> flotation </a:t>
              </a:r>
              <a:r>
                <a:rPr lang="en-US" altLang="zh-TW" sz="1400" dirty="0">
                  <a:solidFill>
                    <a:schemeClr val="tx2">
                      <a:lumMod val="50000"/>
                    </a:schemeClr>
                  </a:solidFill>
                </a:rPr>
                <a:t>(</a:t>
              </a:r>
              <a:r>
                <a:rPr lang="en-US" altLang="zh-TW" sz="1400" dirty="0" err="1">
                  <a:solidFill>
                    <a:schemeClr val="tx2">
                      <a:lumMod val="50000"/>
                    </a:schemeClr>
                  </a:solidFill>
                </a:rPr>
                <a:t>Danovaro</a:t>
              </a:r>
              <a:r>
                <a:rPr lang="en-US" altLang="zh-TW" sz="1400" dirty="0">
                  <a:solidFill>
                    <a:schemeClr val="tx2">
                      <a:lumMod val="50000"/>
                    </a:schemeClr>
                  </a:solidFill>
                </a:rPr>
                <a:t>, 2010)</a:t>
              </a:r>
              <a:endParaRPr lang="zh-TW" altLang="en-US" sz="1400" dirty="0">
                <a:solidFill>
                  <a:schemeClr val="tx2">
                    <a:lumMod val="50000"/>
                  </a:schemeClr>
                </a:solidFill>
              </a:endParaRPr>
            </a:p>
          </p:txBody>
        </p:sp>
      </p:grpSp>
      <p:sp>
        <p:nvSpPr>
          <p:cNvPr id="45" name="矩形 44"/>
          <p:cNvSpPr/>
          <p:nvPr/>
        </p:nvSpPr>
        <p:spPr>
          <a:xfrm>
            <a:off x="262310" y="668616"/>
            <a:ext cx="3235367" cy="584775"/>
          </a:xfrm>
          <a:prstGeom prst="rect">
            <a:avLst/>
          </a:prstGeom>
        </p:spPr>
        <p:txBody>
          <a:bodyPr wrap="square">
            <a:spAutoFit/>
          </a:bodyPr>
          <a:lstStyle/>
          <a:p>
            <a:r>
              <a:rPr lang="en-US" altLang="zh-TW" sz="3200" kern="100" dirty="0">
                <a:solidFill>
                  <a:schemeClr val="tx2">
                    <a:lumMod val="50000"/>
                  </a:schemeClr>
                </a:solidFill>
                <a:cs typeface="Times New Roman" panose="02020603050405020304" pitchFamily="18" charset="0"/>
              </a:rPr>
              <a:t>Sample collection</a:t>
            </a:r>
            <a:endParaRPr lang="zh-TW" altLang="zh-TW" sz="3200" kern="100" dirty="0">
              <a:solidFill>
                <a:schemeClr val="tx2">
                  <a:lumMod val="50000"/>
                </a:schemeClr>
              </a:solidFill>
              <a:cs typeface="Times New Roman" panose="02020603050405020304" pitchFamily="18" charset="0"/>
            </a:endParaRPr>
          </a:p>
        </p:txBody>
      </p:sp>
      <p:sp>
        <p:nvSpPr>
          <p:cNvPr id="47" name="矩形 22"/>
          <p:cNvSpPr>
            <a:spLocks noChangeArrowheads="1"/>
          </p:cNvSpPr>
          <p:nvPr/>
        </p:nvSpPr>
        <p:spPr bwMode="auto">
          <a:xfrm>
            <a:off x="285477" y="1373346"/>
            <a:ext cx="1495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en-US" altLang="zh-TW" sz="2400" dirty="0">
                <a:solidFill>
                  <a:schemeClr val="tx2">
                    <a:lumMod val="50000"/>
                  </a:schemeClr>
                </a:solidFill>
              </a:rPr>
              <a:t>Bacteria</a:t>
            </a:r>
          </a:p>
        </p:txBody>
      </p:sp>
      <p:grpSp>
        <p:nvGrpSpPr>
          <p:cNvPr id="59" name="群組 58"/>
          <p:cNvGrpSpPr/>
          <p:nvPr/>
        </p:nvGrpSpPr>
        <p:grpSpPr>
          <a:xfrm>
            <a:off x="534127" y="1287356"/>
            <a:ext cx="2906342" cy="1439442"/>
            <a:chOff x="7988979" y="548193"/>
            <a:chExt cx="2906342" cy="1439442"/>
          </a:xfrm>
        </p:grpSpPr>
        <p:grpSp>
          <p:nvGrpSpPr>
            <p:cNvPr id="55" name="群組 54"/>
            <p:cNvGrpSpPr/>
            <p:nvPr/>
          </p:nvGrpSpPr>
          <p:grpSpPr>
            <a:xfrm>
              <a:off x="7988979" y="1120402"/>
              <a:ext cx="2399276" cy="867233"/>
              <a:chOff x="7988979" y="1120402"/>
              <a:chExt cx="2399276" cy="867233"/>
            </a:xfrm>
          </p:grpSpPr>
          <p:grpSp>
            <p:nvGrpSpPr>
              <p:cNvPr id="52" name="群組 51"/>
              <p:cNvGrpSpPr/>
              <p:nvPr/>
            </p:nvGrpSpPr>
            <p:grpSpPr>
              <a:xfrm>
                <a:off x="7988979" y="1131230"/>
                <a:ext cx="1132154" cy="856405"/>
                <a:chOff x="7988979" y="1131230"/>
                <a:chExt cx="1132154" cy="856405"/>
              </a:xfrm>
            </p:grpSpPr>
            <p:sp>
              <p:nvSpPr>
                <p:cNvPr id="48" name="立方體 47"/>
                <p:cNvSpPr/>
                <p:nvPr/>
              </p:nvSpPr>
              <p:spPr bwMode="auto">
                <a:xfrm>
                  <a:off x="8013317" y="1459156"/>
                  <a:ext cx="1107816" cy="454233"/>
                </a:xfrm>
                <a:prstGeom prst="cube">
                  <a:avLst>
                    <a:gd name="adj" fmla="val 19909"/>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49" name="立方體 48"/>
                <p:cNvSpPr/>
                <p:nvPr/>
              </p:nvSpPr>
              <p:spPr bwMode="auto">
                <a:xfrm>
                  <a:off x="8013318" y="1131230"/>
                  <a:ext cx="1107814" cy="395396"/>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50" name="矩形 15"/>
                <p:cNvSpPr>
                  <a:spLocks noChangeArrowheads="1"/>
                </p:cNvSpPr>
                <p:nvPr/>
              </p:nvSpPr>
              <p:spPr bwMode="auto">
                <a:xfrm>
                  <a:off x="7988979" y="1618178"/>
                  <a:ext cx="1061092" cy="3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sediment</a:t>
                  </a:r>
                  <a:endParaRPr lang="zh-TW" altLang="en-US" dirty="0">
                    <a:solidFill>
                      <a:schemeClr val="tx2">
                        <a:lumMod val="50000"/>
                      </a:schemeClr>
                    </a:solidFill>
                  </a:endParaRPr>
                </a:p>
              </p:txBody>
            </p:sp>
            <p:sp>
              <p:nvSpPr>
                <p:cNvPr id="51" name="矩形 50"/>
                <p:cNvSpPr/>
                <p:nvPr/>
              </p:nvSpPr>
              <p:spPr bwMode="auto">
                <a:xfrm>
                  <a:off x="8012580" y="1238662"/>
                  <a:ext cx="636713" cy="369332"/>
                </a:xfrm>
                <a:prstGeom prst="rect">
                  <a:avLst/>
                </a:prstGeom>
              </p:spPr>
              <p:txBody>
                <a:bodyPr wrap="none">
                  <a:spAutoFit/>
                </a:bodyPr>
                <a:lstStyle/>
                <a:p>
                  <a:pPr eaLnBrk="1" fontAlgn="auto" hangingPunct="1">
                    <a:spcBef>
                      <a:spcPts val="0"/>
                    </a:spcBef>
                    <a:spcAft>
                      <a:spcPts val="0"/>
                    </a:spcAft>
                    <a:defRPr/>
                  </a:pPr>
                  <a:r>
                    <a:rPr lang="en-US" altLang="zh-TW" dirty="0">
                      <a:ln>
                        <a:solidFill>
                          <a:sysClr val="windowText" lastClr="000000"/>
                        </a:solidFill>
                      </a:ln>
                      <a:solidFill>
                        <a:schemeClr val="tx2">
                          <a:lumMod val="50000"/>
                        </a:schemeClr>
                      </a:solidFill>
                      <a:latin typeface="+mn-lt"/>
                      <a:ea typeface="+mn-ea"/>
                    </a:rPr>
                    <a:t>1 cm</a:t>
                  </a:r>
                  <a:endParaRPr lang="zh-TW" altLang="en-US" dirty="0">
                    <a:ln>
                      <a:solidFill>
                        <a:sysClr val="windowText" lastClr="000000"/>
                      </a:solidFill>
                    </a:ln>
                    <a:solidFill>
                      <a:schemeClr val="tx2">
                        <a:lumMod val="50000"/>
                      </a:schemeClr>
                    </a:solidFill>
                    <a:latin typeface="+mn-lt"/>
                    <a:ea typeface="+mn-ea"/>
                  </a:endParaRPr>
                </a:p>
              </p:txBody>
            </p:sp>
          </p:grpSp>
          <p:pic>
            <p:nvPicPr>
              <p:cNvPr id="54" name="Picture 2" descr="50 ML Life Long Disposable Syringe, Disposable syringe with needle,  डिस्पोजेबल सिरिंज - Csr Lifesciences, Hyderabad | ID: 1975499317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27" t="13388" r="10109" b="9811"/>
              <a:stretch>
                <a:fillRect/>
              </a:stretch>
            </p:blipFill>
            <p:spPr bwMode="auto">
              <a:xfrm>
                <a:off x="9614227" y="1120402"/>
                <a:ext cx="774028" cy="83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矩形 2"/>
            <p:cNvSpPr>
              <a:spLocks noChangeArrowheads="1"/>
            </p:cNvSpPr>
            <p:nvPr/>
          </p:nvSpPr>
          <p:spPr bwMode="auto">
            <a:xfrm>
              <a:off x="9277605" y="548193"/>
              <a:ext cx="16177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dirty="0">
                  <a:solidFill>
                    <a:schemeClr val="tx2">
                      <a:lumMod val="50000"/>
                    </a:schemeClr>
                  </a:solidFill>
                </a:rPr>
                <a:t>2-mL plastic syringe</a:t>
              </a:r>
              <a:endParaRPr lang="zh-TW" altLang="en-US" dirty="0">
                <a:solidFill>
                  <a:schemeClr val="tx2">
                    <a:lumMod val="50000"/>
                  </a:schemeClr>
                </a:solidFill>
              </a:endParaRPr>
            </a:p>
          </p:txBody>
        </p:sp>
      </p:grpSp>
      <p:sp>
        <p:nvSpPr>
          <p:cNvPr id="62" name="文字方塊 61"/>
          <p:cNvSpPr txBox="1"/>
          <p:nvPr/>
        </p:nvSpPr>
        <p:spPr>
          <a:xfrm>
            <a:off x="3557196" y="2116312"/>
            <a:ext cx="1402115" cy="369332"/>
          </a:xfrm>
          <a:prstGeom prst="rect">
            <a:avLst/>
          </a:prstGeom>
          <a:solidFill>
            <a:schemeClr val="accent6"/>
          </a:solidFill>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TW" dirty="0">
                <a:solidFill>
                  <a:schemeClr val="bg1"/>
                </a:solidFill>
              </a:rPr>
              <a:t>Cell counting</a:t>
            </a:r>
            <a:endParaRPr lang="zh-TW" altLang="en-US" dirty="0">
              <a:solidFill>
                <a:schemeClr val="bg1"/>
              </a:solidFill>
            </a:endParaRPr>
          </a:p>
        </p:txBody>
      </p:sp>
      <p:sp>
        <p:nvSpPr>
          <p:cNvPr id="64" name="矩形 22"/>
          <p:cNvSpPr>
            <a:spLocks noChangeArrowheads="1"/>
          </p:cNvSpPr>
          <p:nvPr/>
        </p:nvSpPr>
        <p:spPr bwMode="auto">
          <a:xfrm>
            <a:off x="6211835" y="1439875"/>
            <a:ext cx="20578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buFont typeface="Arial" panose="020B0604020202020204" pitchFamily="34" charset="0"/>
              <a:buChar char="•"/>
            </a:pPr>
            <a:r>
              <a:rPr lang="en-US" altLang="zh-TW" sz="2400" dirty="0">
                <a:solidFill>
                  <a:schemeClr val="tx2">
                    <a:lumMod val="50000"/>
                  </a:schemeClr>
                </a:solidFill>
              </a:rPr>
              <a:t>Detritus TOC</a:t>
            </a:r>
          </a:p>
        </p:txBody>
      </p:sp>
      <p:grpSp>
        <p:nvGrpSpPr>
          <p:cNvPr id="75" name="群組 2055"/>
          <p:cNvGrpSpPr>
            <a:grpSpLocks/>
          </p:cNvGrpSpPr>
          <p:nvPr/>
        </p:nvGrpSpPr>
        <p:grpSpPr bwMode="auto">
          <a:xfrm>
            <a:off x="8552098" y="1276510"/>
            <a:ext cx="2081326" cy="1564906"/>
            <a:chOff x="513502" y="4084422"/>
            <a:chExt cx="2081258" cy="1564744"/>
          </a:xfrm>
        </p:grpSpPr>
        <p:pic>
          <p:nvPicPr>
            <p:cNvPr id="76" name="圖片 205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502" y="4220243"/>
              <a:ext cx="2000493" cy="142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矩形 2052"/>
            <p:cNvSpPr>
              <a:spLocks noChangeArrowheads="1"/>
            </p:cNvSpPr>
            <p:nvPr/>
          </p:nvSpPr>
          <p:spPr bwMode="auto">
            <a:xfrm>
              <a:off x="529254" y="4084422"/>
              <a:ext cx="2065506"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lgn="ctr" eaLnBrk="1" hangingPunct="1"/>
              <a:r>
                <a:rPr lang="en-US" altLang="zh-TW" dirty="0">
                  <a:solidFill>
                    <a:schemeClr val="tx2">
                      <a:lumMod val="50000"/>
                    </a:schemeClr>
                  </a:solidFill>
                </a:rPr>
                <a:t>Elemental analyzer</a:t>
              </a:r>
              <a:endParaRPr lang="zh-TW" altLang="en-US" dirty="0">
                <a:solidFill>
                  <a:schemeClr val="tx2">
                    <a:lumMod val="50000"/>
                  </a:schemeClr>
                </a:solidFill>
              </a:endParaRPr>
            </a:p>
          </p:txBody>
        </p:sp>
      </p:grpSp>
      <p:grpSp>
        <p:nvGrpSpPr>
          <p:cNvPr id="87" name="群組 86"/>
          <p:cNvGrpSpPr/>
          <p:nvPr/>
        </p:nvGrpSpPr>
        <p:grpSpPr>
          <a:xfrm>
            <a:off x="6619167" y="1907215"/>
            <a:ext cx="1125377" cy="766204"/>
            <a:chOff x="6834589" y="1886350"/>
            <a:chExt cx="1125377" cy="766204"/>
          </a:xfrm>
        </p:grpSpPr>
        <p:grpSp>
          <p:nvGrpSpPr>
            <p:cNvPr id="67" name="群組 14"/>
            <p:cNvGrpSpPr>
              <a:grpSpLocks/>
            </p:cNvGrpSpPr>
            <p:nvPr/>
          </p:nvGrpSpPr>
          <p:grpSpPr bwMode="auto">
            <a:xfrm>
              <a:off x="6834589" y="1886350"/>
              <a:ext cx="1125377" cy="766204"/>
              <a:chOff x="3326974" y="1275812"/>
              <a:chExt cx="1428920" cy="944001"/>
            </a:xfrm>
          </p:grpSpPr>
          <p:grpSp>
            <p:nvGrpSpPr>
              <p:cNvPr id="69" name="群組 19"/>
              <p:cNvGrpSpPr>
                <a:grpSpLocks/>
              </p:cNvGrpSpPr>
              <p:nvPr/>
            </p:nvGrpSpPr>
            <p:grpSpPr bwMode="auto">
              <a:xfrm>
                <a:off x="3326975" y="1275812"/>
                <a:ext cx="1428919" cy="944001"/>
                <a:chOff x="2999775" y="1275855"/>
                <a:chExt cx="1685025" cy="1113194"/>
              </a:xfrm>
            </p:grpSpPr>
            <p:sp>
              <p:nvSpPr>
                <p:cNvPr id="71" name="立方體 70"/>
                <p:cNvSpPr/>
                <p:nvPr/>
              </p:nvSpPr>
              <p:spPr>
                <a:xfrm>
                  <a:off x="2999775" y="1592307"/>
                  <a:ext cx="1685024" cy="796742"/>
                </a:xfrm>
                <a:prstGeom prst="cube">
                  <a:avLst>
                    <a:gd name="adj" fmla="val 19267"/>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sp>
              <p:nvSpPr>
                <p:cNvPr id="72" name="立方體 71"/>
                <p:cNvSpPr/>
                <p:nvPr/>
              </p:nvSpPr>
              <p:spPr>
                <a:xfrm>
                  <a:off x="2999776" y="1275855"/>
                  <a:ext cx="1685024" cy="551272"/>
                </a:xfrm>
                <a:prstGeom prst="cube">
                  <a:avLst/>
                </a:prstGeom>
                <a:solidFill>
                  <a:schemeClr val="accent4">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solidFill>
                      <a:schemeClr val="tx2">
                        <a:lumMod val="50000"/>
                      </a:schemeClr>
                    </a:solidFill>
                  </a:endParaRPr>
                </a:p>
              </p:txBody>
            </p:sp>
          </p:grpSp>
          <p:sp>
            <p:nvSpPr>
              <p:cNvPr id="70" name="矩形 20"/>
              <p:cNvSpPr>
                <a:spLocks noChangeArrowheads="1"/>
              </p:cNvSpPr>
              <p:nvPr/>
            </p:nvSpPr>
            <p:spPr bwMode="auto">
              <a:xfrm>
                <a:off x="3326974" y="1803798"/>
                <a:ext cx="1060996"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tx2">
                        <a:lumMod val="50000"/>
                      </a:schemeClr>
                    </a:solidFill>
                  </a:rPr>
                  <a:t>sediment</a:t>
                </a:r>
                <a:endParaRPr lang="zh-TW" altLang="en-US" dirty="0">
                  <a:solidFill>
                    <a:schemeClr val="tx2">
                      <a:lumMod val="50000"/>
                    </a:schemeClr>
                  </a:solidFill>
                </a:endParaRPr>
              </a:p>
            </p:txBody>
          </p:sp>
        </p:grpSp>
        <p:sp>
          <p:nvSpPr>
            <p:cNvPr id="81" name="矩形 80"/>
            <p:cNvSpPr/>
            <p:nvPr/>
          </p:nvSpPr>
          <p:spPr bwMode="auto">
            <a:xfrm>
              <a:off x="6834985" y="1919028"/>
              <a:ext cx="941283" cy="369332"/>
            </a:xfrm>
            <a:prstGeom prst="rect">
              <a:avLst/>
            </a:prstGeom>
          </p:spPr>
          <p:txBody>
            <a:bodyPr wrap="none">
              <a:spAutoFit/>
            </a:bodyPr>
            <a:lstStyle/>
            <a:p>
              <a:pPr eaLnBrk="1" fontAlgn="auto" hangingPunct="1">
                <a:spcBef>
                  <a:spcPts val="0"/>
                </a:spcBef>
                <a:spcAft>
                  <a:spcPts val="0"/>
                </a:spcAft>
                <a:defRPr/>
              </a:pPr>
              <a:r>
                <a:rPr lang="en-US" altLang="zh-TW" dirty="0">
                  <a:ln>
                    <a:solidFill>
                      <a:sysClr val="windowText" lastClr="000000"/>
                    </a:solidFill>
                  </a:ln>
                  <a:solidFill>
                    <a:schemeClr val="tx2">
                      <a:lumMod val="50000"/>
                    </a:schemeClr>
                  </a:solidFill>
                </a:rPr>
                <a:t>0-</a:t>
              </a:r>
              <a:r>
                <a:rPr lang="en-US" altLang="zh-TW" dirty="0">
                  <a:ln>
                    <a:solidFill>
                      <a:sysClr val="windowText" lastClr="000000"/>
                    </a:solidFill>
                  </a:ln>
                  <a:solidFill>
                    <a:schemeClr val="tx2">
                      <a:lumMod val="50000"/>
                    </a:schemeClr>
                  </a:solidFill>
                  <a:latin typeface="+mn-lt"/>
                  <a:ea typeface="+mn-ea"/>
                </a:rPr>
                <a:t>10 cm</a:t>
              </a:r>
              <a:endParaRPr lang="zh-TW" altLang="en-US" dirty="0">
                <a:ln>
                  <a:solidFill>
                    <a:sysClr val="windowText" lastClr="000000"/>
                  </a:solidFill>
                </a:ln>
                <a:solidFill>
                  <a:schemeClr val="tx2">
                    <a:lumMod val="50000"/>
                  </a:schemeClr>
                </a:solidFill>
                <a:latin typeface="+mn-lt"/>
                <a:ea typeface="+mn-ea"/>
              </a:endParaRPr>
            </a:p>
          </p:txBody>
        </p:sp>
      </p:grpSp>
      <p:sp>
        <p:nvSpPr>
          <p:cNvPr id="90" name="矩形 89"/>
          <p:cNvSpPr/>
          <p:nvPr/>
        </p:nvSpPr>
        <p:spPr>
          <a:xfrm>
            <a:off x="6619167" y="5063762"/>
            <a:ext cx="4956990" cy="1077218"/>
          </a:xfrm>
          <a:prstGeom prst="rect">
            <a:avLst/>
          </a:prstGeom>
          <a:ln>
            <a:noFill/>
          </a:ln>
        </p:spPr>
        <p:txBody>
          <a:bodyPr wrap="square">
            <a:spAutoFit/>
          </a:bodyPr>
          <a:lstStyle/>
          <a:p>
            <a:pPr marL="342900" indent="-342900">
              <a:buFont typeface="Arial" panose="020B0604020202020204" pitchFamily="34" charset="0"/>
              <a:buChar char="•"/>
            </a:pPr>
            <a:r>
              <a:rPr lang="en-US" altLang="zh-TW" sz="2400" dirty="0">
                <a:solidFill>
                  <a:schemeClr val="tx2">
                    <a:lumMod val="50000"/>
                  </a:schemeClr>
                </a:solidFill>
              </a:rPr>
              <a:t>Adequate</a:t>
            </a:r>
            <a:r>
              <a:rPr lang="zh-TW" altLang="en-US" sz="2400" dirty="0">
                <a:solidFill>
                  <a:schemeClr val="tx2">
                    <a:lumMod val="50000"/>
                  </a:schemeClr>
                </a:solidFill>
              </a:rPr>
              <a:t> </a:t>
            </a:r>
            <a:r>
              <a:rPr lang="en-US" altLang="zh-TW" sz="2400" dirty="0">
                <a:solidFill>
                  <a:schemeClr val="tx2">
                    <a:lumMod val="50000"/>
                  </a:schemeClr>
                </a:solidFill>
              </a:rPr>
              <a:t>carbon conversion</a:t>
            </a:r>
          </a:p>
          <a:p>
            <a:pPr marL="800100" lvl="1" indent="-342900">
              <a:buSzPct val="75000"/>
              <a:buFont typeface="Arial" panose="020B0604020202020204" pitchFamily="34" charset="0"/>
              <a:buChar char="•"/>
            </a:pPr>
            <a:r>
              <a:rPr lang="en-US" altLang="zh-TW" sz="2400" dirty="0">
                <a:solidFill>
                  <a:schemeClr val="tx2">
                    <a:lumMod val="50000"/>
                  </a:schemeClr>
                </a:solidFill>
              </a:rPr>
              <a:t>Unit: mg C/m</a:t>
            </a:r>
            <a:r>
              <a:rPr lang="en-US" altLang="zh-TW" sz="2400" baseline="30000" dirty="0">
                <a:solidFill>
                  <a:schemeClr val="tx2">
                    <a:lumMod val="50000"/>
                  </a:schemeClr>
                </a:solidFill>
              </a:rPr>
              <a:t>2</a:t>
            </a:r>
          </a:p>
          <a:p>
            <a:pPr marL="800100" lvl="1" indent="-342900">
              <a:buFont typeface="Arial" panose="020B0604020202020204" pitchFamily="34" charset="0"/>
              <a:buChar char="•"/>
            </a:pPr>
            <a:endParaRPr lang="en-US" altLang="zh-TW" sz="2400" baseline="30000" dirty="0">
              <a:solidFill>
                <a:schemeClr val="tx2">
                  <a:lumMod val="50000"/>
                </a:schemeClr>
              </a:solidFill>
            </a:endParaRPr>
          </a:p>
        </p:txBody>
      </p:sp>
      <p:sp>
        <p:nvSpPr>
          <p:cNvPr id="92" name="向右箭號 91"/>
          <p:cNvSpPr/>
          <p:nvPr/>
        </p:nvSpPr>
        <p:spPr bwMode="auto">
          <a:xfrm>
            <a:off x="1766269" y="3817633"/>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01" name="文字方塊 100"/>
          <p:cNvSpPr txBox="1"/>
          <p:nvPr/>
        </p:nvSpPr>
        <p:spPr>
          <a:xfrm>
            <a:off x="11266382" y="2081412"/>
            <a:ext cx="566052" cy="369332"/>
          </a:xfrm>
          <a:prstGeom prst="rect">
            <a:avLst/>
          </a:prstGeom>
          <a:solidFill>
            <a:schemeClr val="bg2"/>
          </a:solidFill>
          <a:ln>
            <a:solidFill>
              <a:schemeClr val="bg2"/>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TW" dirty="0">
                <a:solidFill>
                  <a:schemeClr val="tx1"/>
                </a:solidFill>
              </a:rPr>
              <a:t>TOC</a:t>
            </a:r>
            <a:endParaRPr lang="zh-TW" altLang="en-US" dirty="0">
              <a:solidFill>
                <a:schemeClr val="tx1"/>
              </a:solidFill>
            </a:endParaRPr>
          </a:p>
        </p:txBody>
      </p:sp>
      <p:sp>
        <p:nvSpPr>
          <p:cNvPr id="106" name="向右箭號 105"/>
          <p:cNvSpPr/>
          <p:nvPr/>
        </p:nvSpPr>
        <p:spPr bwMode="auto">
          <a:xfrm>
            <a:off x="3248415" y="3817633"/>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07" name="向右箭號 106"/>
          <p:cNvSpPr/>
          <p:nvPr/>
        </p:nvSpPr>
        <p:spPr bwMode="auto">
          <a:xfrm>
            <a:off x="5294703" y="3817633"/>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08" name="向右箭號 107"/>
          <p:cNvSpPr/>
          <p:nvPr/>
        </p:nvSpPr>
        <p:spPr bwMode="auto">
          <a:xfrm>
            <a:off x="6692204" y="3817633"/>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09" name="向右箭號 108"/>
          <p:cNvSpPr/>
          <p:nvPr/>
        </p:nvSpPr>
        <p:spPr bwMode="auto">
          <a:xfrm>
            <a:off x="1563896" y="5787037"/>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0" name="向右箭號 109"/>
          <p:cNvSpPr/>
          <p:nvPr/>
        </p:nvSpPr>
        <p:spPr bwMode="auto">
          <a:xfrm>
            <a:off x="3287955" y="5787037"/>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1" name="向右箭號 110"/>
          <p:cNvSpPr/>
          <p:nvPr/>
        </p:nvSpPr>
        <p:spPr bwMode="auto">
          <a:xfrm>
            <a:off x="1765823" y="2039935"/>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2" name="向右箭號 111"/>
          <p:cNvSpPr/>
          <p:nvPr/>
        </p:nvSpPr>
        <p:spPr bwMode="auto">
          <a:xfrm>
            <a:off x="2931082" y="2039935"/>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3" name="向右箭號 112"/>
          <p:cNvSpPr/>
          <p:nvPr/>
        </p:nvSpPr>
        <p:spPr bwMode="auto">
          <a:xfrm>
            <a:off x="7929234" y="2081412"/>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4" name="向右箭號 113"/>
          <p:cNvSpPr/>
          <p:nvPr/>
        </p:nvSpPr>
        <p:spPr bwMode="auto">
          <a:xfrm>
            <a:off x="10567693" y="2081412"/>
            <a:ext cx="448929" cy="32544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TW" altLang="en-US"/>
          </a:p>
        </p:txBody>
      </p:sp>
      <p:sp>
        <p:nvSpPr>
          <p:cNvPr id="115" name="文字方塊 114"/>
          <p:cNvSpPr txBox="1"/>
          <p:nvPr/>
        </p:nvSpPr>
        <p:spPr>
          <a:xfrm>
            <a:off x="3767349" y="1272457"/>
            <a:ext cx="1616148" cy="369332"/>
          </a:xfrm>
          <a:prstGeom prst="rect">
            <a:avLst/>
          </a:prstGeom>
          <a:noFill/>
        </p:spPr>
        <p:txBody>
          <a:bodyPr wrap="none" rtlCol="0">
            <a:spAutoFit/>
          </a:bodyPr>
          <a:lstStyle/>
          <a:p>
            <a:r>
              <a:rPr lang="en-US" altLang="zh-TW" dirty="0"/>
              <a:t>OR1_1190 only</a:t>
            </a:r>
            <a:endParaRPr lang="zh-TW" altLang="en-US" dirty="0"/>
          </a:p>
        </p:txBody>
      </p:sp>
    </p:spTree>
    <p:extLst>
      <p:ext uri="{BB962C8B-B14F-4D97-AF65-F5344CB8AC3E}">
        <p14:creationId xmlns:p14="http://schemas.microsoft.com/office/powerpoint/2010/main" val="419973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p:cNvSpPr/>
          <p:nvPr/>
        </p:nvSpPr>
        <p:spPr>
          <a:xfrm>
            <a:off x="8903967" y="1465435"/>
            <a:ext cx="3180615" cy="5199021"/>
          </a:xfrm>
          <a:prstGeom prst="rect">
            <a:avLst/>
          </a:prstGeom>
          <a:solidFill>
            <a:schemeClr val="tx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29705" y="1467592"/>
            <a:ext cx="3943714" cy="5199022"/>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83883" y="636595"/>
            <a:ext cx="11906625" cy="584775"/>
          </a:xfrm>
          <a:prstGeom prst="rect">
            <a:avLst/>
          </a:prstGeom>
        </p:spPr>
        <p:txBody>
          <a:bodyPr wrap="square">
            <a:spAutoFit/>
          </a:bodyPr>
          <a:lstStyle/>
          <a:p>
            <a:r>
              <a:rPr lang="en-US" altLang="zh-TW" sz="3200" dirty="0">
                <a:solidFill>
                  <a:schemeClr val="tx2">
                    <a:lumMod val="50000"/>
                  </a:schemeClr>
                </a:solidFill>
              </a:rPr>
              <a:t>Quantification of food web flows</a:t>
            </a:r>
            <a:endParaRPr lang="zh-TW" altLang="en-US" sz="3200" dirty="0">
              <a:solidFill>
                <a:schemeClr val="tx2">
                  <a:lumMod val="50000"/>
                </a:schemeClr>
              </a:solidFill>
            </a:endParaRPr>
          </a:p>
        </p:txBody>
      </p:sp>
      <p:sp>
        <p:nvSpPr>
          <p:cNvPr id="8" name="矩形 7"/>
          <p:cNvSpPr/>
          <p:nvPr/>
        </p:nvSpPr>
        <p:spPr>
          <a:xfrm>
            <a:off x="5876084" y="636595"/>
            <a:ext cx="5896838" cy="707886"/>
          </a:xfrm>
          <a:prstGeom prst="rect">
            <a:avLst/>
          </a:prstGeom>
        </p:spPr>
        <p:txBody>
          <a:bodyPr wrap="square">
            <a:spAutoFit/>
          </a:bodyPr>
          <a:lstStyle/>
          <a:p>
            <a:pPr marL="342900" indent="-342900">
              <a:buFont typeface="Arial" panose="020B0604020202020204" pitchFamily="34" charset="0"/>
              <a:buChar char="•"/>
            </a:pPr>
            <a:r>
              <a:rPr lang="en-US" altLang="zh-TW" sz="2000" i="1" dirty="0">
                <a:solidFill>
                  <a:schemeClr val="tx2">
                    <a:lumMod val="50000"/>
                  </a:schemeClr>
                </a:solidFill>
              </a:rPr>
              <a:t>in situ</a:t>
            </a:r>
            <a:r>
              <a:rPr lang="en-US" altLang="zh-TW" sz="2000" dirty="0">
                <a:solidFill>
                  <a:schemeClr val="tx2">
                    <a:lumMod val="50000"/>
                  </a:schemeClr>
                </a:solidFill>
              </a:rPr>
              <a:t> quantification: labor-intensive task</a:t>
            </a:r>
            <a:r>
              <a:rPr lang="zh-TW" altLang="en-US" sz="2000" dirty="0">
                <a:solidFill>
                  <a:schemeClr val="tx2">
                    <a:lumMod val="50000"/>
                  </a:schemeClr>
                </a:solidFill>
              </a:rPr>
              <a:t> </a:t>
            </a:r>
            <a:endParaRPr lang="en-US" altLang="zh-TW" sz="2000" dirty="0">
              <a:solidFill>
                <a:schemeClr val="tx2">
                  <a:lumMod val="50000"/>
                </a:schemeClr>
              </a:solidFill>
            </a:endParaRPr>
          </a:p>
          <a:p>
            <a:pPr lvl="1"/>
            <a:r>
              <a:rPr lang="zh-TW" altLang="en-US" sz="2000" dirty="0">
                <a:solidFill>
                  <a:schemeClr val="tx2">
                    <a:lumMod val="50000"/>
                  </a:schemeClr>
                </a:solidFill>
              </a:rPr>
              <a:t>→</a:t>
            </a:r>
            <a:r>
              <a:rPr lang="en-US" altLang="zh-TW" sz="2000" dirty="0">
                <a:solidFill>
                  <a:schemeClr val="tx2">
                    <a:lumMod val="50000"/>
                  </a:schemeClr>
                </a:solidFill>
              </a:rPr>
              <a:t> linear inverse modelling (LIM)</a:t>
            </a:r>
            <a:endParaRPr lang="zh-TW" altLang="en-US" sz="2000" dirty="0">
              <a:solidFill>
                <a:schemeClr val="tx2">
                  <a:lumMod val="50000"/>
                </a:schemeClr>
              </a:solidFill>
            </a:endParaRPr>
          </a:p>
        </p:txBody>
      </p:sp>
      <p:grpSp>
        <p:nvGrpSpPr>
          <p:cNvPr id="9" name="群組 8"/>
          <p:cNvGrpSpPr/>
          <p:nvPr/>
        </p:nvGrpSpPr>
        <p:grpSpPr>
          <a:xfrm>
            <a:off x="167805" y="2178081"/>
            <a:ext cx="3938212" cy="4178269"/>
            <a:chOff x="211247" y="1304797"/>
            <a:chExt cx="5269367" cy="4605869"/>
          </a:xfrm>
        </p:grpSpPr>
        <p:cxnSp>
          <p:nvCxnSpPr>
            <p:cNvPr id="10" name="直線單箭頭接點 9"/>
            <p:cNvCxnSpPr>
              <a:stCxn id="20" idx="1"/>
              <a:endCxn id="16" idx="4"/>
            </p:cNvCxnSpPr>
            <p:nvPr/>
          </p:nvCxnSpPr>
          <p:spPr>
            <a:xfrm flipH="1" flipV="1">
              <a:off x="1447800" y="4200942"/>
              <a:ext cx="371475" cy="1372537"/>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stCxn id="16" idx="0"/>
              <a:endCxn id="17" idx="1"/>
            </p:cNvCxnSpPr>
            <p:nvPr/>
          </p:nvCxnSpPr>
          <p:spPr>
            <a:xfrm flipV="1">
              <a:off x="1281961" y="1641985"/>
              <a:ext cx="632564" cy="182842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8" idx="0"/>
              <a:endCxn id="17" idx="3"/>
            </p:cNvCxnSpPr>
            <p:nvPr/>
          </p:nvCxnSpPr>
          <p:spPr>
            <a:xfrm flipH="1" flipV="1">
              <a:off x="3381374" y="1641984"/>
              <a:ext cx="1049621" cy="1261748"/>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20" idx="3"/>
              <a:endCxn id="18" idx="4"/>
            </p:cNvCxnSpPr>
            <p:nvPr/>
          </p:nvCxnSpPr>
          <p:spPr>
            <a:xfrm flipV="1">
              <a:off x="3286125" y="3634263"/>
              <a:ext cx="1127882" cy="193921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4"/>
            <p:cNvGrpSpPr/>
            <p:nvPr/>
          </p:nvGrpSpPr>
          <p:grpSpPr>
            <a:xfrm>
              <a:off x="211247" y="1304797"/>
              <a:ext cx="5269367" cy="4605869"/>
              <a:chOff x="211247" y="1304797"/>
              <a:chExt cx="5269367" cy="4605869"/>
            </a:xfrm>
          </p:grpSpPr>
          <p:sp>
            <p:nvSpPr>
              <p:cNvPr id="16" name="橢圓 15"/>
              <p:cNvSpPr/>
              <p:nvPr/>
            </p:nvSpPr>
            <p:spPr>
              <a:xfrm>
                <a:off x="211247" y="3470411"/>
                <a:ext cx="2141428" cy="73053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Organism 1</a:t>
                </a:r>
                <a:endParaRPr lang="zh-TW" altLang="en-US" dirty="0"/>
              </a:p>
            </p:txBody>
          </p:sp>
          <p:sp>
            <p:nvSpPr>
              <p:cNvPr id="17" name="矩形 16"/>
              <p:cNvSpPr/>
              <p:nvPr/>
            </p:nvSpPr>
            <p:spPr>
              <a:xfrm>
                <a:off x="1914525" y="1304797"/>
                <a:ext cx="1466850" cy="67437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2400" dirty="0"/>
                  <a:t>Output</a:t>
                </a:r>
                <a:endParaRPr lang="zh-TW" altLang="en-US" sz="2400" dirty="0"/>
              </a:p>
            </p:txBody>
          </p:sp>
          <p:sp>
            <p:nvSpPr>
              <p:cNvPr id="18" name="橢圓 17"/>
              <p:cNvSpPr/>
              <p:nvPr/>
            </p:nvSpPr>
            <p:spPr>
              <a:xfrm>
                <a:off x="3381374" y="2903732"/>
                <a:ext cx="2099240" cy="730531"/>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a:t>Organism 2</a:t>
                </a:r>
                <a:endParaRPr lang="zh-TW" altLang="en-US" dirty="0"/>
              </a:p>
            </p:txBody>
          </p:sp>
          <p:grpSp>
            <p:nvGrpSpPr>
              <p:cNvPr id="19" name="群組 18"/>
              <p:cNvGrpSpPr/>
              <p:nvPr/>
            </p:nvGrpSpPr>
            <p:grpSpPr>
              <a:xfrm>
                <a:off x="1026083" y="2173201"/>
                <a:ext cx="3381391" cy="2931190"/>
                <a:chOff x="1026083" y="2173201"/>
                <a:chExt cx="3381391" cy="2931190"/>
              </a:xfrm>
            </p:grpSpPr>
            <p:sp>
              <p:nvSpPr>
                <p:cNvPr id="21" name="文字方塊 20"/>
                <p:cNvSpPr txBox="1"/>
                <p:nvPr/>
              </p:nvSpPr>
              <p:spPr>
                <a:xfrm>
                  <a:off x="1026083" y="4697262"/>
                  <a:ext cx="498031" cy="407129"/>
                </a:xfrm>
                <a:prstGeom prst="rect">
                  <a:avLst/>
                </a:prstGeom>
                <a:noFill/>
              </p:spPr>
              <p:txBody>
                <a:bodyPr wrap="none" rtlCol="0">
                  <a:spAutoFit/>
                </a:bodyPr>
                <a:lstStyle/>
                <a:p>
                  <a:r>
                    <a:rPr lang="en-US" altLang="zh-TW" dirty="0">
                      <a:solidFill>
                        <a:schemeClr val="tx2">
                          <a:lumMod val="50000"/>
                        </a:schemeClr>
                      </a:solidFill>
                    </a:rPr>
                    <a:t>f1</a:t>
                  </a:r>
                  <a:endParaRPr lang="zh-TW" altLang="en-US" dirty="0">
                    <a:solidFill>
                      <a:schemeClr val="tx2">
                        <a:lumMod val="50000"/>
                      </a:schemeClr>
                    </a:solidFill>
                  </a:endParaRPr>
                </a:p>
              </p:txBody>
            </p:sp>
            <p:sp>
              <p:nvSpPr>
                <p:cNvPr id="22" name="文字方塊 21"/>
                <p:cNvSpPr txBox="1"/>
                <p:nvPr/>
              </p:nvSpPr>
              <p:spPr>
                <a:xfrm>
                  <a:off x="3909443" y="4508768"/>
                  <a:ext cx="498031" cy="407129"/>
                </a:xfrm>
                <a:prstGeom prst="rect">
                  <a:avLst/>
                </a:prstGeom>
                <a:noFill/>
              </p:spPr>
              <p:txBody>
                <a:bodyPr wrap="none" rtlCol="0">
                  <a:spAutoFit/>
                </a:bodyPr>
                <a:lstStyle/>
                <a:p>
                  <a:r>
                    <a:rPr lang="en-US" altLang="zh-TW" dirty="0">
                      <a:solidFill>
                        <a:schemeClr val="tx2">
                          <a:lumMod val="50000"/>
                        </a:schemeClr>
                      </a:solidFill>
                    </a:rPr>
                    <a:t>f2</a:t>
                  </a:r>
                  <a:endParaRPr lang="zh-TW" altLang="en-US" dirty="0">
                    <a:solidFill>
                      <a:schemeClr val="tx2">
                        <a:lumMod val="50000"/>
                      </a:schemeClr>
                    </a:solidFill>
                  </a:endParaRPr>
                </a:p>
              </p:txBody>
            </p:sp>
            <p:sp>
              <p:nvSpPr>
                <p:cNvPr id="23" name="文字方塊 22"/>
                <p:cNvSpPr txBox="1"/>
                <p:nvPr/>
              </p:nvSpPr>
              <p:spPr>
                <a:xfrm>
                  <a:off x="1555651" y="2540124"/>
                  <a:ext cx="498031" cy="407129"/>
                </a:xfrm>
                <a:prstGeom prst="rect">
                  <a:avLst/>
                </a:prstGeom>
                <a:noFill/>
              </p:spPr>
              <p:txBody>
                <a:bodyPr wrap="none" rtlCol="0">
                  <a:spAutoFit/>
                </a:bodyPr>
                <a:lstStyle/>
                <a:p>
                  <a:r>
                    <a:rPr lang="en-US" altLang="zh-TW" dirty="0">
                      <a:solidFill>
                        <a:schemeClr val="tx2">
                          <a:lumMod val="50000"/>
                        </a:schemeClr>
                      </a:solidFill>
                    </a:rPr>
                    <a:t>f3</a:t>
                  </a:r>
                  <a:endParaRPr lang="zh-TW" altLang="en-US" dirty="0">
                    <a:solidFill>
                      <a:schemeClr val="tx2">
                        <a:lumMod val="50000"/>
                      </a:schemeClr>
                    </a:solidFill>
                  </a:endParaRPr>
                </a:p>
              </p:txBody>
            </p:sp>
            <p:sp>
              <p:nvSpPr>
                <p:cNvPr id="24" name="文字方塊 23"/>
                <p:cNvSpPr txBox="1"/>
                <p:nvPr/>
              </p:nvSpPr>
              <p:spPr>
                <a:xfrm>
                  <a:off x="2610724" y="3090239"/>
                  <a:ext cx="498031" cy="407129"/>
                </a:xfrm>
                <a:prstGeom prst="rect">
                  <a:avLst/>
                </a:prstGeom>
                <a:noFill/>
              </p:spPr>
              <p:txBody>
                <a:bodyPr wrap="none" rtlCol="0">
                  <a:spAutoFit/>
                </a:bodyPr>
                <a:lstStyle/>
                <a:p>
                  <a:r>
                    <a:rPr lang="en-US" altLang="zh-TW" dirty="0">
                      <a:solidFill>
                        <a:schemeClr val="tx2">
                          <a:lumMod val="50000"/>
                        </a:schemeClr>
                      </a:solidFill>
                    </a:rPr>
                    <a:t>f4</a:t>
                  </a:r>
                  <a:endParaRPr lang="zh-TW" altLang="en-US" dirty="0">
                    <a:solidFill>
                      <a:schemeClr val="tx2">
                        <a:lumMod val="50000"/>
                      </a:schemeClr>
                    </a:solidFill>
                  </a:endParaRPr>
                </a:p>
              </p:txBody>
            </p:sp>
            <p:sp>
              <p:nvSpPr>
                <p:cNvPr id="25" name="文字方塊 24"/>
                <p:cNvSpPr txBox="1"/>
                <p:nvPr/>
              </p:nvSpPr>
              <p:spPr>
                <a:xfrm>
                  <a:off x="3358626" y="2173201"/>
                  <a:ext cx="498031" cy="407129"/>
                </a:xfrm>
                <a:prstGeom prst="rect">
                  <a:avLst/>
                </a:prstGeom>
                <a:noFill/>
              </p:spPr>
              <p:txBody>
                <a:bodyPr wrap="none" rtlCol="0">
                  <a:spAutoFit/>
                </a:bodyPr>
                <a:lstStyle/>
                <a:p>
                  <a:r>
                    <a:rPr lang="en-US" altLang="zh-TW" dirty="0">
                      <a:solidFill>
                        <a:schemeClr val="tx2">
                          <a:lumMod val="50000"/>
                        </a:schemeClr>
                      </a:solidFill>
                    </a:rPr>
                    <a:t>f5</a:t>
                  </a:r>
                  <a:endParaRPr lang="zh-TW" altLang="en-US" dirty="0">
                    <a:solidFill>
                      <a:schemeClr val="tx2">
                        <a:lumMod val="50000"/>
                      </a:schemeClr>
                    </a:solidFill>
                  </a:endParaRPr>
                </a:p>
              </p:txBody>
            </p:sp>
          </p:grpSp>
          <p:sp>
            <p:nvSpPr>
              <p:cNvPr id="20" name="矩形 19"/>
              <p:cNvSpPr/>
              <p:nvPr/>
            </p:nvSpPr>
            <p:spPr>
              <a:xfrm>
                <a:off x="1819275" y="5236292"/>
                <a:ext cx="1466850" cy="67437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sz="2400" dirty="0"/>
                  <a:t>Input</a:t>
                </a:r>
                <a:endParaRPr lang="zh-TW" altLang="en-US" sz="2400" dirty="0"/>
              </a:p>
            </p:txBody>
          </p:sp>
        </p:grpSp>
        <p:cxnSp>
          <p:nvCxnSpPr>
            <p:cNvPr id="12" name="直線單箭頭接點 11"/>
            <p:cNvCxnSpPr>
              <a:stCxn id="16" idx="6"/>
              <a:endCxn id="18" idx="2"/>
            </p:cNvCxnSpPr>
            <p:nvPr/>
          </p:nvCxnSpPr>
          <p:spPr>
            <a:xfrm flipV="1">
              <a:off x="2352675" y="3268998"/>
              <a:ext cx="1156457" cy="56667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187480" y="1599964"/>
            <a:ext cx="3962274" cy="461665"/>
          </a:xfrm>
          <a:prstGeom prst="rect">
            <a:avLst/>
          </a:prstGeom>
        </p:spPr>
        <p:txBody>
          <a:bodyPr wrap="square">
            <a:spAutoFit/>
          </a:bodyPr>
          <a:lstStyle/>
          <a:p>
            <a:pPr marL="457200" indent="-457200">
              <a:buFont typeface="+mj-lt"/>
              <a:buAutoNum type="arabicPeriod"/>
            </a:pPr>
            <a:r>
              <a:rPr lang="en-US" altLang="zh-TW" sz="2400" dirty="0"/>
              <a:t>Decide food-web structure</a:t>
            </a:r>
          </a:p>
        </p:txBody>
      </p:sp>
      <p:sp>
        <p:nvSpPr>
          <p:cNvPr id="37" name="矩形 36"/>
          <p:cNvSpPr/>
          <p:nvPr/>
        </p:nvSpPr>
        <p:spPr>
          <a:xfrm>
            <a:off x="9093915" y="1591821"/>
            <a:ext cx="2019008" cy="461665"/>
          </a:xfrm>
          <a:prstGeom prst="rect">
            <a:avLst/>
          </a:prstGeom>
        </p:spPr>
        <p:txBody>
          <a:bodyPr wrap="square">
            <a:spAutoFit/>
          </a:bodyPr>
          <a:lstStyle/>
          <a:p>
            <a:r>
              <a:rPr lang="en-US" altLang="zh-TW" sz="2400" dirty="0">
                <a:solidFill>
                  <a:schemeClr val="tx2">
                    <a:lumMod val="50000"/>
                  </a:schemeClr>
                </a:solidFill>
              </a:rPr>
              <a:t>3.  Calculation</a:t>
            </a:r>
          </a:p>
        </p:txBody>
      </p:sp>
      <mc:AlternateContent xmlns:mc="http://schemas.openxmlformats.org/markup-compatibility/2006" xmlns:a14="http://schemas.microsoft.com/office/drawing/2010/main">
        <mc:Choice Requires="a14">
          <p:sp>
            <p:nvSpPr>
              <p:cNvPr id="39" name="文字方塊 38"/>
              <p:cNvSpPr txBox="1"/>
              <p:nvPr/>
            </p:nvSpPr>
            <p:spPr>
              <a:xfrm>
                <a:off x="8645129" y="3090354"/>
                <a:ext cx="3658318" cy="13894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b="1" i="1" smtClean="0">
                              <a:solidFill>
                                <a:schemeClr val="tx2">
                                  <a:lumMod val="50000"/>
                                </a:schemeClr>
                              </a:solidFill>
                              <a:latin typeface="Cambria Math" panose="02040503050406030204" pitchFamily="18" charset="0"/>
                            </a:rPr>
                          </m:ctrlPr>
                        </m:dPr>
                        <m:e>
                          <m:m>
                            <m:mPr>
                              <m:mcs>
                                <m:mc>
                                  <m:mcPr>
                                    <m:count m:val="1"/>
                                    <m:mcJc m:val="center"/>
                                  </m:mcPr>
                                </m:mc>
                              </m:mcs>
                              <m:ctrlPr>
                                <a:rPr lang="en-US" altLang="zh-TW" b="1" i="1" smtClean="0">
                                  <a:solidFill>
                                    <a:schemeClr val="tx2">
                                      <a:lumMod val="50000"/>
                                    </a:schemeClr>
                                  </a:solidFill>
                                  <a:latin typeface="Cambria Math" panose="02040503050406030204" pitchFamily="18" charset="0"/>
                                </a:rPr>
                              </m:ctrlPr>
                            </m:mPr>
                            <m:mr>
                              <m:e>
                                <m:r>
                                  <m:rPr>
                                    <m:brk m:alnAt="7"/>
                                  </m:rPr>
                                  <a:rPr lang="en-US" altLang="zh-TW" b="1" i="1" smtClean="0">
                                    <a:solidFill>
                                      <a:schemeClr val="tx2">
                                        <a:lumMod val="50000"/>
                                      </a:schemeClr>
                                    </a:solidFill>
                                    <a:latin typeface="Cambria Math" panose="02040503050406030204" pitchFamily="18" charset="0"/>
                                  </a:rPr>
                                  <m:t>𝟏</m:t>
                                </m:r>
                              </m:e>
                            </m:mr>
                            <m:mr>
                              <m:e>
                                <m:r>
                                  <a:rPr lang="en-US" altLang="zh-TW" b="1" i="1" smtClean="0">
                                    <a:solidFill>
                                      <a:schemeClr val="tx2">
                                        <a:lumMod val="50000"/>
                                      </a:schemeClr>
                                    </a:solidFill>
                                    <a:latin typeface="Cambria Math" panose="02040503050406030204" pitchFamily="18" charset="0"/>
                                  </a:rPr>
                                  <m:t>𝟎</m:t>
                                </m:r>
                              </m:e>
                            </m:mr>
                          </m:m>
                          <m:m>
                            <m:mPr>
                              <m:mcs>
                                <m:mc>
                                  <m:mcPr>
                                    <m:count m:val="1"/>
                                    <m:mcJc m:val="center"/>
                                  </m:mcPr>
                                </m:mc>
                              </m:mcs>
                              <m:ctrlPr>
                                <a:rPr lang="en-US" altLang="zh-TW" b="1" i="1" smtClean="0">
                                  <a:solidFill>
                                    <a:schemeClr val="tx2">
                                      <a:lumMod val="50000"/>
                                    </a:schemeClr>
                                  </a:solidFill>
                                  <a:latin typeface="Cambria Math" panose="02040503050406030204" pitchFamily="18" charset="0"/>
                                </a:rPr>
                              </m:ctrlPr>
                            </m:mPr>
                            <m:mr>
                              <m:e>
                                <m:r>
                                  <m:rPr>
                                    <m:brk m:alnAt="7"/>
                                  </m:rPr>
                                  <a:rPr lang="en-US" altLang="zh-TW" b="1" i="1" smtClean="0">
                                    <a:solidFill>
                                      <a:schemeClr val="tx2">
                                        <a:lumMod val="50000"/>
                                      </a:schemeClr>
                                    </a:solidFill>
                                    <a:latin typeface="Cambria Math" panose="02040503050406030204" pitchFamily="18" charset="0"/>
                                  </a:rPr>
                                  <m:t> </m:t>
                                </m:r>
                                <m:r>
                                  <a:rPr lang="en-US" altLang="zh-TW" b="1" i="1" smtClean="0">
                                    <a:solidFill>
                                      <a:schemeClr val="tx2">
                                        <a:lumMod val="50000"/>
                                      </a:schemeClr>
                                    </a:solidFill>
                                    <a:latin typeface="Cambria Math" panose="02040503050406030204" pitchFamily="18" charset="0"/>
                                  </a:rPr>
                                  <m:t>𝟎</m:t>
                                </m:r>
                              </m:e>
                            </m:mr>
                            <m:mr>
                              <m:e>
                                <m:r>
                                  <a:rPr lang="en-US" altLang="zh-TW" b="1" i="1" smtClean="0">
                                    <a:solidFill>
                                      <a:schemeClr val="tx2">
                                        <a:lumMod val="50000"/>
                                      </a:schemeClr>
                                    </a:solidFill>
                                    <a:latin typeface="Cambria Math" panose="02040503050406030204" pitchFamily="18" charset="0"/>
                                  </a:rPr>
                                  <m:t>  </m:t>
                                </m:r>
                                <m:r>
                                  <a:rPr lang="en-US" altLang="zh-TW" b="1" i="1" smtClean="0">
                                    <a:solidFill>
                                      <a:schemeClr val="tx2">
                                        <a:lumMod val="50000"/>
                                      </a:schemeClr>
                                    </a:solidFill>
                                    <a:latin typeface="Cambria Math" panose="02040503050406030204" pitchFamily="18" charset="0"/>
                                  </a:rPr>
                                  <m:t>𝟏</m:t>
                                </m:r>
                              </m:e>
                            </m:mr>
                          </m:m>
                          <m:m>
                            <m:mPr>
                              <m:mcs>
                                <m:mc>
                                  <m:mcPr>
                                    <m:count m:val="1"/>
                                    <m:mcJc m:val="center"/>
                                  </m:mcPr>
                                </m:mc>
                              </m:mcs>
                              <m:ctrlPr>
                                <a:rPr lang="en-US" altLang="zh-TW" b="1" i="1" smtClean="0">
                                  <a:solidFill>
                                    <a:schemeClr val="tx2">
                                      <a:lumMod val="50000"/>
                                    </a:schemeClr>
                                  </a:solidFill>
                                  <a:latin typeface="Cambria Math" panose="02040503050406030204" pitchFamily="18" charset="0"/>
                                </a:rPr>
                              </m:ctrlPr>
                            </m:mPr>
                            <m:mr>
                              <m:e>
                                <m:r>
                                  <m:rPr>
                                    <m:brk m:alnAt="7"/>
                                  </m:rPr>
                                  <a:rPr lang="en-US" altLang="zh-TW" b="1" i="1" smtClean="0">
                                    <a:solidFill>
                                      <a:schemeClr val="tx2">
                                        <a:lumMod val="50000"/>
                                      </a:schemeClr>
                                    </a:solidFill>
                                    <a:latin typeface="Cambria Math" panose="02040503050406030204" pitchFamily="18" charset="0"/>
                                  </a:rPr>
                                  <m:t> </m:t>
                                </m:r>
                                <m:r>
                                  <a:rPr lang="en-US" altLang="zh-TW" b="1" i="1" smtClean="0">
                                    <a:solidFill>
                                      <a:schemeClr val="tx2">
                                        <a:lumMod val="50000"/>
                                      </a:schemeClr>
                                    </a:solidFill>
                                    <a:latin typeface="Cambria Math" panose="02040503050406030204" pitchFamily="18" charset="0"/>
                                  </a:rPr>
                                  <m:t>−</m:t>
                                </m:r>
                                <m:r>
                                  <a:rPr lang="en-US" altLang="zh-TW" b="1" i="1" smtClean="0">
                                    <a:solidFill>
                                      <a:schemeClr val="tx2">
                                        <a:lumMod val="50000"/>
                                      </a:schemeClr>
                                    </a:solidFill>
                                    <a:latin typeface="Cambria Math" panose="02040503050406030204" pitchFamily="18" charset="0"/>
                                  </a:rPr>
                                  <m:t>𝟏</m:t>
                                </m:r>
                              </m:e>
                            </m:mr>
                            <m:mr>
                              <m:e>
                                <m:r>
                                  <a:rPr lang="en-US" altLang="zh-TW" b="1" i="1" smtClean="0">
                                    <a:solidFill>
                                      <a:schemeClr val="tx2">
                                        <a:lumMod val="50000"/>
                                      </a:schemeClr>
                                    </a:solidFill>
                                    <a:latin typeface="Cambria Math" panose="02040503050406030204" pitchFamily="18" charset="0"/>
                                  </a:rPr>
                                  <m:t> </m:t>
                                </m:r>
                                <m:r>
                                  <a:rPr lang="en-US" altLang="zh-TW" b="1" i="1" smtClean="0">
                                    <a:solidFill>
                                      <a:schemeClr val="tx2">
                                        <a:lumMod val="50000"/>
                                      </a:schemeClr>
                                    </a:solidFill>
                                    <a:latin typeface="Cambria Math" panose="02040503050406030204" pitchFamily="18" charset="0"/>
                                  </a:rPr>
                                  <m:t>𝟎</m:t>
                                </m:r>
                              </m:e>
                            </m:mr>
                          </m:m>
                          <m:r>
                            <a:rPr lang="en-US" altLang="zh-TW" b="1" i="1" smtClean="0">
                              <a:solidFill>
                                <a:schemeClr val="tx2">
                                  <a:lumMod val="50000"/>
                                </a:schemeClr>
                              </a:solidFill>
                              <a:latin typeface="Cambria Math" panose="02040503050406030204" pitchFamily="18" charset="0"/>
                            </a:rPr>
                            <m:t> </m:t>
                          </m:r>
                          <m:m>
                            <m:mPr>
                              <m:mcs>
                                <m:mc>
                                  <m:mcPr>
                                    <m:count m:val="1"/>
                                    <m:mcJc m:val="center"/>
                                  </m:mcPr>
                                </m:mc>
                              </m:mcs>
                              <m:ctrlPr>
                                <a:rPr lang="en-US" altLang="zh-TW" b="1" i="1" smtClean="0">
                                  <a:solidFill>
                                    <a:schemeClr val="tx2">
                                      <a:lumMod val="50000"/>
                                    </a:schemeClr>
                                  </a:solidFill>
                                  <a:latin typeface="Cambria Math" panose="02040503050406030204" pitchFamily="18" charset="0"/>
                                </a:rPr>
                              </m:ctrlPr>
                            </m:mPr>
                            <m:mr>
                              <m:e>
                                <m:r>
                                  <m:rPr>
                                    <m:brk m:alnAt="7"/>
                                  </m:rPr>
                                  <a:rPr lang="en-US" altLang="zh-TW" b="1" i="1" smtClean="0">
                                    <a:solidFill>
                                      <a:schemeClr val="tx2">
                                        <a:lumMod val="50000"/>
                                      </a:schemeClr>
                                    </a:solidFill>
                                    <a:latin typeface="Cambria Math" panose="02040503050406030204" pitchFamily="18" charset="0"/>
                                  </a:rPr>
                                  <m:t> </m:t>
                                </m:r>
                                <m:r>
                                  <a:rPr lang="en-US" altLang="zh-TW" b="1" i="1" smtClean="0">
                                    <a:solidFill>
                                      <a:schemeClr val="tx2">
                                        <a:lumMod val="50000"/>
                                      </a:schemeClr>
                                    </a:solidFill>
                                    <a:latin typeface="Cambria Math" panose="02040503050406030204" pitchFamily="18" charset="0"/>
                                  </a:rPr>
                                  <m:t>−</m:t>
                                </m:r>
                                <m:r>
                                  <a:rPr lang="en-US" altLang="zh-TW" b="1" i="1" smtClean="0">
                                    <a:solidFill>
                                      <a:schemeClr val="tx2">
                                        <a:lumMod val="50000"/>
                                      </a:schemeClr>
                                    </a:solidFill>
                                    <a:latin typeface="Cambria Math" panose="02040503050406030204" pitchFamily="18" charset="0"/>
                                  </a:rPr>
                                  <m:t>𝟏</m:t>
                                </m:r>
                              </m:e>
                            </m:mr>
                            <m:mr>
                              <m:e>
                                <m:r>
                                  <a:rPr lang="en-US" altLang="zh-TW" b="1" i="1" smtClean="0">
                                    <a:solidFill>
                                      <a:schemeClr val="tx2">
                                        <a:lumMod val="50000"/>
                                      </a:schemeClr>
                                    </a:solidFill>
                                    <a:latin typeface="Cambria Math" panose="02040503050406030204" pitchFamily="18" charset="0"/>
                                  </a:rPr>
                                  <m:t>𝟎</m:t>
                                </m:r>
                              </m:e>
                            </m:mr>
                          </m:m>
                          <m:r>
                            <a:rPr lang="en-US" altLang="zh-TW" b="1" i="1" smtClean="0">
                              <a:solidFill>
                                <a:schemeClr val="tx2">
                                  <a:lumMod val="50000"/>
                                </a:schemeClr>
                              </a:solidFill>
                              <a:latin typeface="Cambria Math" panose="02040503050406030204" pitchFamily="18" charset="0"/>
                            </a:rPr>
                            <m:t> </m:t>
                          </m:r>
                          <m:m>
                            <m:mPr>
                              <m:mcs>
                                <m:mc>
                                  <m:mcPr>
                                    <m:count m:val="1"/>
                                    <m:mcJc m:val="center"/>
                                  </m:mcPr>
                                </m:mc>
                              </m:mcs>
                              <m:ctrlPr>
                                <a:rPr lang="en-US" altLang="zh-TW" b="1" i="1" smtClean="0">
                                  <a:solidFill>
                                    <a:schemeClr val="tx2">
                                      <a:lumMod val="50000"/>
                                    </a:schemeClr>
                                  </a:solidFill>
                                  <a:latin typeface="Cambria Math" panose="02040503050406030204" pitchFamily="18" charset="0"/>
                                </a:rPr>
                              </m:ctrlPr>
                            </m:mPr>
                            <m:mr>
                              <m:e>
                                <m:r>
                                  <m:rPr>
                                    <m:brk m:alnAt="7"/>
                                  </m:rPr>
                                  <a:rPr lang="en-US" altLang="zh-TW" b="1" i="1" smtClean="0">
                                    <a:solidFill>
                                      <a:schemeClr val="tx2">
                                        <a:lumMod val="50000"/>
                                      </a:schemeClr>
                                    </a:solidFill>
                                    <a:latin typeface="Cambria Math" panose="02040503050406030204" pitchFamily="18" charset="0"/>
                                  </a:rPr>
                                  <m:t>𝟎</m:t>
                                </m:r>
                              </m:e>
                            </m:mr>
                            <m:mr>
                              <m:e>
                                <m:r>
                                  <a:rPr lang="en-US" altLang="zh-TW" b="1" i="1" smtClean="0">
                                    <a:solidFill>
                                      <a:schemeClr val="tx2">
                                        <a:lumMod val="50000"/>
                                      </a:schemeClr>
                                    </a:solidFill>
                                    <a:latin typeface="Cambria Math" panose="02040503050406030204" pitchFamily="18" charset="0"/>
                                  </a:rPr>
                                  <m:t>−</m:t>
                                </m:r>
                                <m:r>
                                  <a:rPr lang="en-US" altLang="zh-TW" b="1" i="1" smtClean="0">
                                    <a:solidFill>
                                      <a:schemeClr val="tx2">
                                        <a:lumMod val="50000"/>
                                      </a:schemeClr>
                                    </a:solidFill>
                                    <a:latin typeface="Cambria Math" panose="02040503050406030204" pitchFamily="18" charset="0"/>
                                  </a:rPr>
                                  <m:t>𝟏</m:t>
                                </m:r>
                              </m:e>
                            </m:mr>
                          </m:m>
                        </m:e>
                      </m:d>
                      <m:r>
                        <a:rPr lang="zh-TW" altLang="en-US" b="1" i="1" smtClean="0">
                          <a:solidFill>
                            <a:schemeClr val="tx2">
                              <a:lumMod val="50000"/>
                            </a:schemeClr>
                          </a:solidFill>
                          <a:latin typeface="Cambria Math" panose="02040503050406030204" pitchFamily="18" charset="0"/>
                        </a:rPr>
                        <m:t>∙</m:t>
                      </m:r>
                      <m:d>
                        <m:dPr>
                          <m:begChr m:val="["/>
                          <m:endChr m:val="]"/>
                          <m:ctrlPr>
                            <a:rPr lang="en-US" altLang="zh-TW" b="1" i="1" smtClean="0">
                              <a:solidFill>
                                <a:schemeClr val="tx2">
                                  <a:lumMod val="50000"/>
                                </a:schemeClr>
                              </a:solidFill>
                              <a:latin typeface="Cambria Math" panose="02040503050406030204" pitchFamily="18" charset="0"/>
                            </a:rPr>
                          </m:ctrlPr>
                        </m:dPr>
                        <m:e>
                          <m:eqArr>
                            <m:eqArrPr>
                              <m:ctrlPr>
                                <a:rPr lang="en-US" altLang="zh-TW" b="1" i="1" smtClean="0">
                                  <a:solidFill>
                                    <a:schemeClr val="tx2">
                                      <a:lumMod val="50000"/>
                                    </a:schemeClr>
                                  </a:solidFill>
                                  <a:latin typeface="Cambria Math" panose="02040503050406030204" pitchFamily="18" charset="0"/>
                                </a:rPr>
                              </m:ctrlPr>
                            </m:eqArrPr>
                            <m:e>
                              <m:r>
                                <a:rPr lang="en-US" altLang="zh-TW" b="1" i="1" smtClean="0">
                                  <a:solidFill>
                                    <a:schemeClr val="tx2">
                                      <a:lumMod val="50000"/>
                                    </a:schemeClr>
                                  </a:solidFill>
                                  <a:latin typeface="Cambria Math" panose="02040503050406030204" pitchFamily="18" charset="0"/>
                                </a:rPr>
                                <m:t>𝒇</m:t>
                              </m:r>
                              <m:r>
                                <a:rPr lang="en-US" altLang="zh-TW" b="1" i="1" smtClean="0">
                                  <a:solidFill>
                                    <a:schemeClr val="tx2">
                                      <a:lumMod val="50000"/>
                                    </a:schemeClr>
                                  </a:solidFill>
                                  <a:latin typeface="Cambria Math" panose="02040503050406030204" pitchFamily="18" charset="0"/>
                                </a:rPr>
                                <m:t>𝟏</m:t>
                              </m:r>
                            </m:e>
                            <m:e>
                              <m:r>
                                <a:rPr lang="en-US" altLang="zh-TW" b="1" i="1" smtClean="0">
                                  <a:solidFill>
                                    <a:schemeClr val="tx2">
                                      <a:lumMod val="50000"/>
                                    </a:schemeClr>
                                  </a:solidFill>
                                  <a:latin typeface="Cambria Math" panose="02040503050406030204" pitchFamily="18" charset="0"/>
                                </a:rPr>
                                <m:t>𝒇</m:t>
                              </m:r>
                              <m:r>
                                <a:rPr lang="en-US" altLang="zh-TW" b="1" i="1" smtClean="0">
                                  <a:solidFill>
                                    <a:schemeClr val="tx2">
                                      <a:lumMod val="50000"/>
                                    </a:schemeClr>
                                  </a:solidFill>
                                  <a:latin typeface="Cambria Math" panose="02040503050406030204" pitchFamily="18" charset="0"/>
                                </a:rPr>
                                <m:t>𝟐</m:t>
                              </m:r>
                            </m:e>
                            <m:e>
                              <m:r>
                                <a:rPr lang="en-US" altLang="zh-TW" b="1" i="1" smtClean="0">
                                  <a:solidFill>
                                    <a:schemeClr val="tx2">
                                      <a:lumMod val="50000"/>
                                    </a:schemeClr>
                                  </a:solidFill>
                                  <a:latin typeface="Cambria Math" panose="02040503050406030204" pitchFamily="18" charset="0"/>
                                </a:rPr>
                                <m:t>𝒇</m:t>
                              </m:r>
                              <m:r>
                                <a:rPr lang="en-US" altLang="zh-TW" b="1" i="1" smtClean="0">
                                  <a:solidFill>
                                    <a:schemeClr val="tx2">
                                      <a:lumMod val="50000"/>
                                    </a:schemeClr>
                                  </a:solidFill>
                                  <a:latin typeface="Cambria Math" panose="02040503050406030204" pitchFamily="18" charset="0"/>
                                </a:rPr>
                                <m:t>𝟑</m:t>
                              </m:r>
                            </m:e>
                            <m:e>
                              <m:r>
                                <a:rPr lang="en-US" altLang="zh-TW" b="1" i="1" smtClean="0">
                                  <a:solidFill>
                                    <a:schemeClr val="tx2">
                                      <a:lumMod val="50000"/>
                                    </a:schemeClr>
                                  </a:solidFill>
                                  <a:latin typeface="Cambria Math" panose="02040503050406030204" pitchFamily="18" charset="0"/>
                                </a:rPr>
                                <m:t>𝒇</m:t>
                              </m:r>
                              <m:r>
                                <a:rPr lang="en-US" altLang="zh-TW" b="1" i="1" smtClean="0">
                                  <a:solidFill>
                                    <a:schemeClr val="tx2">
                                      <a:lumMod val="50000"/>
                                    </a:schemeClr>
                                  </a:solidFill>
                                  <a:latin typeface="Cambria Math" panose="02040503050406030204" pitchFamily="18" charset="0"/>
                                </a:rPr>
                                <m:t>𝟒</m:t>
                              </m:r>
                            </m:e>
                            <m:e>
                              <m:r>
                                <a:rPr lang="en-US" altLang="zh-TW" b="1" i="1" smtClean="0">
                                  <a:solidFill>
                                    <a:schemeClr val="tx2">
                                      <a:lumMod val="50000"/>
                                    </a:schemeClr>
                                  </a:solidFill>
                                  <a:latin typeface="Cambria Math" panose="02040503050406030204" pitchFamily="18" charset="0"/>
                                </a:rPr>
                                <m:t>𝒇</m:t>
                              </m:r>
                              <m:r>
                                <a:rPr lang="en-US" altLang="zh-TW" b="1" i="1" smtClean="0">
                                  <a:solidFill>
                                    <a:schemeClr val="tx2">
                                      <a:lumMod val="50000"/>
                                    </a:schemeClr>
                                  </a:solidFill>
                                  <a:latin typeface="Cambria Math" panose="02040503050406030204" pitchFamily="18" charset="0"/>
                                </a:rPr>
                                <m:t>𝟓</m:t>
                              </m:r>
                            </m:e>
                          </m:eqArr>
                        </m:e>
                      </m:d>
                      <m:r>
                        <a:rPr lang="en-US" altLang="zh-TW" b="1" i="0" smtClean="0">
                          <a:solidFill>
                            <a:schemeClr val="tx2">
                              <a:lumMod val="50000"/>
                            </a:schemeClr>
                          </a:solidFill>
                          <a:latin typeface="Cambria Math" panose="02040503050406030204" pitchFamily="18" charset="0"/>
                        </a:rPr>
                        <m:t>=</m:t>
                      </m:r>
                      <m:d>
                        <m:dPr>
                          <m:begChr m:val="["/>
                          <m:endChr m:val="]"/>
                          <m:ctrlPr>
                            <a:rPr lang="en-US" altLang="zh-TW" b="1" i="1" smtClean="0">
                              <a:solidFill>
                                <a:schemeClr val="tx2">
                                  <a:lumMod val="50000"/>
                                </a:schemeClr>
                              </a:solidFill>
                              <a:latin typeface="Cambria Math" panose="02040503050406030204" pitchFamily="18" charset="0"/>
                            </a:rPr>
                          </m:ctrlPr>
                        </m:dPr>
                        <m:e>
                          <m:eqArr>
                            <m:eqArrPr>
                              <m:ctrlPr>
                                <a:rPr lang="en-US" altLang="zh-TW" b="1" i="1" smtClean="0">
                                  <a:solidFill>
                                    <a:schemeClr val="tx2">
                                      <a:lumMod val="50000"/>
                                    </a:schemeClr>
                                  </a:solidFill>
                                  <a:latin typeface="Cambria Math" panose="02040503050406030204" pitchFamily="18" charset="0"/>
                                </a:rPr>
                              </m:ctrlPr>
                            </m:eqArrPr>
                            <m:e>
                              <m:r>
                                <a:rPr lang="en-US" altLang="zh-TW" b="1" i="1" smtClean="0">
                                  <a:solidFill>
                                    <a:schemeClr val="tx2">
                                      <a:lumMod val="50000"/>
                                    </a:schemeClr>
                                  </a:solidFill>
                                  <a:latin typeface="Cambria Math" panose="02040503050406030204" pitchFamily="18" charset="0"/>
                                </a:rPr>
                                <m:t>𝟎</m:t>
                              </m:r>
                            </m:e>
                            <m:e>
                              <m:r>
                                <a:rPr lang="en-US" altLang="zh-TW" b="1" i="1" smtClean="0">
                                  <a:solidFill>
                                    <a:schemeClr val="tx2">
                                      <a:lumMod val="50000"/>
                                    </a:schemeClr>
                                  </a:solidFill>
                                  <a:latin typeface="Cambria Math" panose="02040503050406030204" pitchFamily="18" charset="0"/>
                                </a:rPr>
                                <m:t>𝟎</m:t>
                              </m:r>
                            </m:e>
                          </m:eqArr>
                        </m:e>
                      </m:d>
                    </m:oMath>
                  </m:oMathPara>
                </a14:m>
                <a:endParaRPr lang="zh-TW" altLang="en-US" b="1" dirty="0">
                  <a:solidFill>
                    <a:schemeClr val="tx2">
                      <a:lumMod val="50000"/>
                    </a:schemeClr>
                  </a:solidFill>
                </a:endParaRPr>
              </a:p>
            </p:txBody>
          </p:sp>
        </mc:Choice>
        <mc:Fallback xmlns="">
          <p:sp>
            <p:nvSpPr>
              <p:cNvPr id="39" name="文字方塊 38"/>
              <p:cNvSpPr txBox="1">
                <a:spLocks noRot="1" noChangeAspect="1" noMove="1" noResize="1" noEditPoints="1" noAdjustHandles="1" noChangeArrowheads="1" noChangeShapeType="1" noTextEdit="1"/>
              </p:cNvSpPr>
              <p:nvPr/>
            </p:nvSpPr>
            <p:spPr>
              <a:xfrm>
                <a:off x="8645129" y="3090354"/>
                <a:ext cx="3658318" cy="1389419"/>
              </a:xfrm>
              <a:prstGeom prst="rect">
                <a:avLst/>
              </a:prstGeom>
              <a:blipFill>
                <a:blip r:embed="rId3"/>
                <a:stretch>
                  <a:fillRect/>
                </a:stretch>
              </a:blipFill>
            </p:spPr>
            <p:txBody>
              <a:bodyPr/>
              <a:lstStyle/>
              <a:p>
                <a:r>
                  <a:rPr lang="zh-TW" altLang="en-US">
                    <a:noFill/>
                  </a:rPr>
                  <a:t> </a:t>
                </a:r>
              </a:p>
            </p:txBody>
          </p:sp>
        </mc:Fallback>
      </mc:AlternateContent>
      <p:sp>
        <p:nvSpPr>
          <p:cNvPr id="45" name="文字方塊 44"/>
          <p:cNvSpPr txBox="1"/>
          <p:nvPr/>
        </p:nvSpPr>
        <p:spPr>
          <a:xfrm>
            <a:off x="9068881" y="2160949"/>
            <a:ext cx="299224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solidFill>
                  <a:schemeClr val="tx2">
                    <a:lumMod val="50000"/>
                  </a:schemeClr>
                </a:solidFill>
              </a:rPr>
              <a:t>Inverse matrix</a:t>
            </a:r>
          </a:p>
        </p:txBody>
      </p:sp>
      <p:grpSp>
        <p:nvGrpSpPr>
          <p:cNvPr id="29" name="群組 28"/>
          <p:cNvGrpSpPr/>
          <p:nvPr/>
        </p:nvGrpSpPr>
        <p:grpSpPr>
          <a:xfrm>
            <a:off x="4064392" y="1465434"/>
            <a:ext cx="4953317" cy="5199022"/>
            <a:chOff x="4140728" y="1465433"/>
            <a:chExt cx="4953317" cy="5199022"/>
          </a:xfrm>
        </p:grpSpPr>
        <p:sp>
          <p:nvSpPr>
            <p:cNvPr id="60" name="矩形 59"/>
            <p:cNvSpPr/>
            <p:nvPr/>
          </p:nvSpPr>
          <p:spPr>
            <a:xfrm>
              <a:off x="4210177" y="1465433"/>
              <a:ext cx="4712442" cy="5199022"/>
            </a:xfrm>
            <a:prstGeom prst="rect">
              <a:avLst/>
            </a:prstGeom>
            <a:solidFill>
              <a:schemeClr val="tx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27" name="矩形 26"/>
            <p:cNvSpPr/>
            <p:nvPr/>
          </p:nvSpPr>
          <p:spPr>
            <a:xfrm>
              <a:off x="4140728" y="4906430"/>
              <a:ext cx="4953317" cy="1569660"/>
            </a:xfrm>
            <a:prstGeom prst="rect">
              <a:avLst/>
            </a:prstGeom>
          </p:spPr>
          <p:txBody>
            <a:bodyPr wrap="square">
              <a:spAutoFit/>
            </a:bodyPr>
            <a:lstStyle/>
            <a:p>
              <a:r>
                <a:rPr lang="en-US" altLang="zh-TW" sz="2400" dirty="0">
                  <a:solidFill>
                    <a:schemeClr val="tx2">
                      <a:lumMod val="50000"/>
                    </a:schemeClr>
                  </a:solidFill>
                </a:rPr>
                <a:t>2.  Constraints</a:t>
              </a:r>
            </a:p>
            <a:p>
              <a:pPr marL="914400" lvl="1" indent="-457200">
                <a:buSzPct val="75000"/>
                <a:buFont typeface="Arial" panose="020B0604020202020204" pitchFamily="34" charset="0"/>
                <a:buChar char="•"/>
              </a:pPr>
              <a:r>
                <a:rPr lang="en-US" altLang="zh-TW" sz="2400" dirty="0">
                  <a:solidFill>
                    <a:schemeClr val="tx2">
                      <a:lumMod val="50000"/>
                    </a:schemeClr>
                  </a:solidFill>
                </a:rPr>
                <a:t>Mass balance</a:t>
              </a:r>
            </a:p>
            <a:p>
              <a:pPr marL="914400" lvl="1" indent="-457200">
                <a:buSzPct val="75000"/>
                <a:buFont typeface="Arial" panose="020B0604020202020204" pitchFamily="34" charset="0"/>
                <a:buChar char="•"/>
              </a:pPr>
              <a:r>
                <a:rPr lang="en-US" altLang="zh-TW" sz="2400" dirty="0">
                  <a:solidFill>
                    <a:schemeClr val="tx2">
                      <a:lumMod val="50000"/>
                    </a:schemeClr>
                  </a:solidFill>
                </a:rPr>
                <a:t>Physiological constraints</a:t>
              </a:r>
            </a:p>
            <a:p>
              <a:pPr marL="914400" lvl="1" indent="-457200">
                <a:buSzPct val="75000"/>
                <a:buFont typeface="Arial" panose="020B0604020202020204" pitchFamily="34" charset="0"/>
                <a:buChar char="•"/>
              </a:pPr>
              <a:r>
                <a:rPr lang="en-US" altLang="zh-TW" sz="2400" dirty="0">
                  <a:solidFill>
                    <a:schemeClr val="tx2">
                      <a:lumMod val="50000"/>
                    </a:schemeClr>
                  </a:solidFill>
                </a:rPr>
                <a:t>Faunal carbon stock</a:t>
              </a:r>
            </a:p>
          </p:txBody>
        </p:sp>
        <p:grpSp>
          <p:nvGrpSpPr>
            <p:cNvPr id="7" name="群組 6"/>
            <p:cNvGrpSpPr/>
            <p:nvPr/>
          </p:nvGrpSpPr>
          <p:grpSpPr>
            <a:xfrm>
              <a:off x="4561032" y="1683195"/>
              <a:ext cx="4194927" cy="3559022"/>
              <a:chOff x="4561032" y="1683195"/>
              <a:chExt cx="4194927" cy="3559022"/>
            </a:xfrm>
          </p:grpSpPr>
          <p:grpSp>
            <p:nvGrpSpPr>
              <p:cNvPr id="52" name="群組 51"/>
              <p:cNvGrpSpPr/>
              <p:nvPr/>
            </p:nvGrpSpPr>
            <p:grpSpPr>
              <a:xfrm>
                <a:off x="4561032" y="1683195"/>
                <a:ext cx="4194927" cy="2926907"/>
                <a:chOff x="5243455" y="2186146"/>
                <a:chExt cx="4194927" cy="2926907"/>
              </a:xfrm>
            </p:grpSpPr>
            <p:pic>
              <p:nvPicPr>
                <p:cNvPr id="26" name="圖片 25"/>
                <p:cNvPicPr>
                  <a:picLocks noChangeAspect="1"/>
                </p:cNvPicPr>
                <p:nvPr/>
              </p:nvPicPr>
              <p:blipFill rotWithShape="1">
                <a:blip r:embed="rId4">
                  <a:clrChange>
                    <a:clrFrom>
                      <a:srgbClr val="FFFFFF"/>
                    </a:clrFrom>
                    <a:clrTo>
                      <a:srgbClr val="FFFFFF">
                        <a:alpha val="0"/>
                      </a:srgbClr>
                    </a:clrTo>
                  </a:clrChange>
                </a:blip>
                <a:srcRect l="39007" t="26691" r="14642" b="15815"/>
                <a:stretch/>
              </p:blipFill>
              <p:spPr>
                <a:xfrm>
                  <a:off x="5243455" y="2186146"/>
                  <a:ext cx="4194927" cy="2926907"/>
                </a:xfrm>
                <a:prstGeom prst="rect">
                  <a:avLst/>
                </a:prstGeom>
                <a:ln>
                  <a:noFill/>
                </a:ln>
              </p:spPr>
            </p:pic>
            <p:sp>
              <p:nvSpPr>
                <p:cNvPr id="35" name="矩形 34"/>
                <p:cNvSpPr/>
                <p:nvPr/>
              </p:nvSpPr>
              <p:spPr>
                <a:xfrm>
                  <a:off x="6968932" y="2607122"/>
                  <a:ext cx="285036" cy="234208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7708361" y="2593334"/>
                  <a:ext cx="285036" cy="234208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8" name="右彎箭號 57"/>
              <p:cNvSpPr/>
              <p:nvPr/>
            </p:nvSpPr>
            <p:spPr>
              <a:xfrm rot="10800000">
                <a:off x="6005031" y="4446254"/>
                <a:ext cx="566514" cy="795963"/>
              </a:xfrm>
              <a:prstGeom prst="bentArrow">
                <a:avLst>
                  <a:gd name="adj1" fmla="val 25779"/>
                  <a:gd name="adj2" fmla="val 22038"/>
                  <a:gd name="adj3" fmla="val 25000"/>
                  <a:gd name="adj4" fmla="val 87500"/>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grpSp>
      <p:sp>
        <p:nvSpPr>
          <p:cNvPr id="6" name="向右箭號 5"/>
          <p:cNvSpPr/>
          <p:nvPr/>
        </p:nvSpPr>
        <p:spPr>
          <a:xfrm rot="5400000">
            <a:off x="10760766" y="4785670"/>
            <a:ext cx="704314" cy="348866"/>
          </a:xfrm>
          <a:prstGeom prst="rightArrow">
            <a:avLst/>
          </a:prstGeom>
          <a:solidFill>
            <a:schemeClr val="tx2"/>
          </a:solidFill>
          <a:ln w="28575">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9" name="矩形 58"/>
          <p:cNvSpPr/>
          <p:nvPr/>
        </p:nvSpPr>
        <p:spPr>
          <a:xfrm>
            <a:off x="9216220" y="5440433"/>
            <a:ext cx="2946400" cy="46166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TW" sz="2400" dirty="0">
                <a:solidFill>
                  <a:schemeClr val="tx2">
                    <a:lumMod val="50000"/>
                  </a:schemeClr>
                </a:solidFill>
              </a:rPr>
              <a:t>Solution of flow value</a:t>
            </a:r>
          </a:p>
        </p:txBody>
      </p:sp>
    </p:spTree>
    <p:extLst>
      <p:ext uri="{BB962C8B-B14F-4D97-AF65-F5344CB8AC3E}">
        <p14:creationId xmlns:p14="http://schemas.microsoft.com/office/powerpoint/2010/main" val="102514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716779" y="500033"/>
            <a:ext cx="6237574" cy="2189176"/>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grpSp>
        <p:nvGrpSpPr>
          <p:cNvPr id="18" name="群組 17"/>
          <p:cNvGrpSpPr/>
          <p:nvPr/>
        </p:nvGrpSpPr>
        <p:grpSpPr>
          <a:xfrm>
            <a:off x="502581" y="1247170"/>
            <a:ext cx="5181750" cy="5355312"/>
            <a:chOff x="7197213" y="1008668"/>
            <a:chExt cx="5181750" cy="5423507"/>
          </a:xfrm>
        </p:grpSpPr>
        <p:sp>
          <p:nvSpPr>
            <p:cNvPr id="7" name="矩形 6"/>
            <p:cNvSpPr/>
            <p:nvPr/>
          </p:nvSpPr>
          <p:spPr>
            <a:xfrm>
              <a:off x="7197213" y="1008668"/>
              <a:ext cx="5181750" cy="5423507"/>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圖片 3"/>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527" r="732"/>
            <a:stretch/>
          </p:blipFill>
          <p:spPr>
            <a:xfrm>
              <a:off x="7603727" y="1635437"/>
              <a:ext cx="3943732" cy="4639643"/>
            </a:xfrm>
            <a:prstGeom prst="rect">
              <a:avLst/>
            </a:prstGeom>
            <a:ln>
              <a:noFill/>
            </a:ln>
          </p:spPr>
        </p:pic>
      </p:grpSp>
      <p:grpSp>
        <p:nvGrpSpPr>
          <p:cNvPr id="17" name="群組 16"/>
          <p:cNvGrpSpPr/>
          <p:nvPr/>
        </p:nvGrpSpPr>
        <p:grpSpPr>
          <a:xfrm>
            <a:off x="587962" y="5232022"/>
            <a:ext cx="1857539" cy="1215340"/>
            <a:chOff x="4152136" y="3317392"/>
            <a:chExt cx="1857539" cy="1215340"/>
          </a:xfrm>
        </p:grpSpPr>
        <p:cxnSp>
          <p:nvCxnSpPr>
            <p:cNvPr id="10" name="直線單箭頭接點 9"/>
            <p:cNvCxnSpPr/>
            <p:nvPr/>
          </p:nvCxnSpPr>
          <p:spPr>
            <a:xfrm>
              <a:off x="4152136" y="3502058"/>
              <a:ext cx="3215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4473677" y="3317392"/>
              <a:ext cx="917431" cy="369332"/>
            </a:xfrm>
            <a:prstGeom prst="rect">
              <a:avLst/>
            </a:prstGeom>
            <a:noFill/>
          </p:spPr>
          <p:txBody>
            <a:bodyPr wrap="none" rtlCol="0">
              <a:spAutoFit/>
            </a:bodyPr>
            <a:lstStyle/>
            <a:p>
              <a:r>
                <a:rPr lang="en-US" altLang="zh-TW" dirty="0"/>
                <a:t>Internal</a:t>
              </a:r>
              <a:endParaRPr lang="zh-TW" altLang="en-US" dirty="0"/>
            </a:p>
          </p:txBody>
        </p:sp>
        <p:cxnSp>
          <p:nvCxnSpPr>
            <p:cNvPr id="13" name="直線單箭頭接點 12"/>
            <p:cNvCxnSpPr/>
            <p:nvPr/>
          </p:nvCxnSpPr>
          <p:spPr>
            <a:xfrm>
              <a:off x="4152136" y="3925062"/>
              <a:ext cx="321541"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4473677" y="3740396"/>
              <a:ext cx="1260281" cy="369332"/>
            </a:xfrm>
            <a:prstGeom prst="rect">
              <a:avLst/>
            </a:prstGeom>
            <a:noFill/>
          </p:spPr>
          <p:txBody>
            <a:bodyPr wrap="none" rtlCol="0">
              <a:spAutoFit/>
            </a:bodyPr>
            <a:lstStyle/>
            <a:p>
              <a:r>
                <a:rPr lang="en-US" altLang="zh-TW" dirty="0"/>
                <a:t>Biotic input</a:t>
              </a:r>
              <a:endParaRPr lang="zh-TW" altLang="en-US" dirty="0"/>
            </a:p>
          </p:txBody>
        </p:sp>
        <p:cxnSp>
          <p:nvCxnSpPr>
            <p:cNvPr id="15" name="直線單箭頭接點 14"/>
            <p:cNvCxnSpPr/>
            <p:nvPr/>
          </p:nvCxnSpPr>
          <p:spPr>
            <a:xfrm>
              <a:off x="4152136" y="4348066"/>
              <a:ext cx="321541" cy="0"/>
            </a:xfrm>
            <a:prstGeom prst="straightConnector1">
              <a:avLst/>
            </a:prstGeom>
            <a:ln w="57150">
              <a:solidFill>
                <a:srgbClr val="FF7F64"/>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473677" y="4163400"/>
              <a:ext cx="1535998" cy="369332"/>
            </a:xfrm>
            <a:prstGeom prst="rect">
              <a:avLst/>
            </a:prstGeom>
            <a:noFill/>
          </p:spPr>
          <p:txBody>
            <a:bodyPr wrap="none" rtlCol="0">
              <a:spAutoFit/>
            </a:bodyPr>
            <a:lstStyle/>
            <a:p>
              <a:r>
                <a:rPr lang="en-US" altLang="zh-TW" dirty="0"/>
                <a:t>Abiotic output</a:t>
              </a:r>
              <a:endParaRPr lang="zh-TW" altLang="en-US" dirty="0"/>
            </a:p>
          </p:txBody>
        </p:sp>
      </p:grpSp>
      <p:sp>
        <p:nvSpPr>
          <p:cNvPr id="19" name="矩形 6"/>
          <p:cNvSpPr>
            <a:spLocks noChangeArrowheads="1"/>
          </p:cNvSpPr>
          <p:nvPr/>
        </p:nvSpPr>
        <p:spPr bwMode="auto">
          <a:xfrm>
            <a:off x="274638" y="700088"/>
            <a:ext cx="22605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800" dirty="0">
                <a:solidFill>
                  <a:schemeClr val="tx2">
                    <a:lumMod val="50000"/>
                  </a:schemeClr>
                </a:solidFill>
              </a:rPr>
              <a:t>LIM modelling</a:t>
            </a:r>
          </a:p>
        </p:txBody>
      </p:sp>
      <p:sp>
        <p:nvSpPr>
          <p:cNvPr id="20" name="矩形 19"/>
          <p:cNvSpPr/>
          <p:nvPr/>
        </p:nvSpPr>
        <p:spPr>
          <a:xfrm>
            <a:off x="504980" y="1329952"/>
            <a:ext cx="3962274" cy="461665"/>
          </a:xfrm>
          <a:prstGeom prst="rect">
            <a:avLst/>
          </a:prstGeom>
        </p:spPr>
        <p:txBody>
          <a:bodyPr wrap="square">
            <a:spAutoFit/>
          </a:bodyPr>
          <a:lstStyle/>
          <a:p>
            <a:pPr marL="457200" indent="-457200">
              <a:buFont typeface="+mj-lt"/>
              <a:buAutoNum type="arabicPeriod"/>
            </a:pPr>
            <a:r>
              <a:rPr lang="en-US" altLang="zh-TW" sz="2400" dirty="0">
                <a:solidFill>
                  <a:schemeClr val="tx2">
                    <a:lumMod val="50000"/>
                  </a:schemeClr>
                </a:solidFill>
              </a:rPr>
              <a:t>Decide food-web structure</a:t>
            </a:r>
          </a:p>
        </p:txBody>
      </p:sp>
      <p:sp>
        <p:nvSpPr>
          <p:cNvPr id="26" name="矩形 25"/>
          <p:cNvSpPr/>
          <p:nvPr/>
        </p:nvSpPr>
        <p:spPr>
          <a:xfrm>
            <a:off x="5714979" y="4850986"/>
            <a:ext cx="6239374" cy="185489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2">
                  <a:lumMod val="50000"/>
                </a:schemeClr>
              </a:solidFill>
            </a:endParaRPr>
          </a:p>
        </p:txBody>
      </p:sp>
      <p:sp>
        <p:nvSpPr>
          <p:cNvPr id="27" name="矩形 26"/>
          <p:cNvSpPr/>
          <p:nvPr/>
        </p:nvSpPr>
        <p:spPr>
          <a:xfrm>
            <a:off x="5747629" y="4951558"/>
            <a:ext cx="6121340" cy="1754326"/>
          </a:xfrm>
          <a:prstGeom prst="rect">
            <a:avLst/>
          </a:prstGeom>
          <a:ln>
            <a:noFill/>
          </a:ln>
        </p:spPr>
        <p:txBody>
          <a:bodyPr wrap="square">
            <a:spAutoFit/>
          </a:bodyPr>
          <a:lstStyle/>
          <a:p>
            <a:r>
              <a:rPr lang="en-US" altLang="zh-TW" sz="2400" dirty="0">
                <a:solidFill>
                  <a:schemeClr val="tx2">
                    <a:lumMod val="50000"/>
                  </a:schemeClr>
                </a:solidFill>
              </a:rPr>
              <a:t>4. Model construction</a:t>
            </a:r>
            <a:endParaRPr lang="en-US" altLang="zh-TW" sz="2000" dirty="0">
              <a:solidFill>
                <a:schemeClr val="tx2">
                  <a:lumMod val="50000"/>
                </a:schemeClr>
              </a:solidFill>
            </a:endParaRPr>
          </a:p>
          <a:p>
            <a:pPr marL="800100" lvl="1" indent="-342900">
              <a:buSzPct val="75000"/>
              <a:buFont typeface="Arial" panose="020B0604020202020204" pitchFamily="34" charset="0"/>
              <a:buChar char="•"/>
            </a:pPr>
            <a:r>
              <a:rPr lang="en-US" altLang="zh-TW" sz="2400" dirty="0">
                <a:solidFill>
                  <a:schemeClr val="tx2">
                    <a:lumMod val="50000"/>
                  </a:schemeClr>
                </a:solidFill>
              </a:rPr>
              <a:t>Package</a:t>
            </a:r>
            <a:r>
              <a:rPr lang="zh-TW" altLang="en-US" sz="2400" dirty="0">
                <a:solidFill>
                  <a:schemeClr val="tx2">
                    <a:lumMod val="50000"/>
                  </a:schemeClr>
                </a:solidFill>
              </a:rPr>
              <a:t> </a:t>
            </a:r>
            <a:r>
              <a:rPr lang="en-US" altLang="zh-TW" sz="2400" dirty="0">
                <a:solidFill>
                  <a:schemeClr val="tx2">
                    <a:lumMod val="50000"/>
                  </a:schemeClr>
                </a:solidFill>
              </a:rPr>
              <a:t>in R:</a:t>
            </a:r>
            <a:r>
              <a:rPr lang="zh-TW" altLang="en-US" sz="2400" dirty="0">
                <a:solidFill>
                  <a:schemeClr val="tx2">
                    <a:lumMod val="50000"/>
                  </a:schemeClr>
                </a:solidFill>
              </a:rPr>
              <a:t> </a:t>
            </a:r>
            <a:r>
              <a:rPr lang="en-US" altLang="zh-TW" sz="2400" i="1" dirty="0">
                <a:solidFill>
                  <a:schemeClr val="tx2">
                    <a:lumMod val="50000"/>
                  </a:schemeClr>
                </a:solidFill>
              </a:rPr>
              <a:t>LIM</a:t>
            </a:r>
            <a:r>
              <a:rPr lang="en-US" altLang="zh-TW" sz="2400" dirty="0">
                <a:solidFill>
                  <a:schemeClr val="tx2">
                    <a:lumMod val="50000"/>
                  </a:schemeClr>
                </a:solidFill>
              </a:rPr>
              <a:t> </a:t>
            </a:r>
            <a:r>
              <a:rPr lang="en-US" altLang="zh-TW" dirty="0">
                <a:solidFill>
                  <a:schemeClr val="tx2">
                    <a:lumMod val="50000"/>
                  </a:schemeClr>
                </a:solidFill>
              </a:rPr>
              <a:t>(</a:t>
            </a:r>
            <a:r>
              <a:rPr lang="en-US" altLang="zh-TW" dirty="0" err="1">
                <a:solidFill>
                  <a:schemeClr val="tx2">
                    <a:lumMod val="50000"/>
                  </a:schemeClr>
                </a:solidFill>
              </a:rPr>
              <a:t>Soetaert</a:t>
            </a:r>
            <a:r>
              <a:rPr lang="en-US" altLang="zh-TW" dirty="0">
                <a:solidFill>
                  <a:schemeClr val="tx2">
                    <a:lumMod val="50000"/>
                  </a:schemeClr>
                </a:solidFill>
              </a:rPr>
              <a:t> and Herman, 2009)</a:t>
            </a:r>
          </a:p>
          <a:p>
            <a:endParaRPr lang="en-US" altLang="zh-TW" sz="1200" dirty="0">
              <a:solidFill>
                <a:schemeClr val="tx2">
                  <a:lumMod val="50000"/>
                </a:schemeClr>
              </a:solidFill>
            </a:endParaRPr>
          </a:p>
          <a:p>
            <a:r>
              <a:rPr lang="en-US" altLang="zh-TW" sz="2400" dirty="0">
                <a:solidFill>
                  <a:schemeClr val="tx2">
                    <a:lumMod val="50000"/>
                  </a:schemeClr>
                </a:solidFill>
              </a:rPr>
              <a:t>5. Calculate</a:t>
            </a:r>
            <a:r>
              <a:rPr lang="zh-TW" altLang="en-US" sz="2400" dirty="0">
                <a:solidFill>
                  <a:schemeClr val="tx2">
                    <a:lumMod val="50000"/>
                  </a:schemeClr>
                </a:solidFill>
              </a:rPr>
              <a:t> </a:t>
            </a:r>
            <a:r>
              <a:rPr lang="en-US" altLang="zh-TW" sz="2400" i="1" dirty="0" err="1">
                <a:solidFill>
                  <a:schemeClr val="tx2">
                    <a:lumMod val="50000"/>
                  </a:schemeClr>
                </a:solidFill>
              </a:rPr>
              <a:t>NetIndices</a:t>
            </a:r>
            <a:r>
              <a:rPr lang="en-US" altLang="zh-TW" sz="2400" dirty="0">
                <a:solidFill>
                  <a:schemeClr val="tx2">
                    <a:lumMod val="50000"/>
                  </a:schemeClr>
                </a:solidFill>
              </a:rPr>
              <a:t> </a:t>
            </a:r>
            <a:r>
              <a:rPr lang="en-US" altLang="zh-TW" dirty="0">
                <a:solidFill>
                  <a:schemeClr val="tx2">
                    <a:lumMod val="50000"/>
                  </a:schemeClr>
                </a:solidFill>
              </a:rPr>
              <a:t>(</a:t>
            </a:r>
            <a:r>
              <a:rPr lang="en-US" altLang="zh-TW" dirty="0" err="1">
                <a:solidFill>
                  <a:schemeClr val="tx2">
                    <a:lumMod val="50000"/>
                  </a:schemeClr>
                </a:solidFill>
              </a:rPr>
              <a:t>Kones</a:t>
            </a:r>
            <a:r>
              <a:rPr lang="en-US" altLang="zh-TW" dirty="0">
                <a:solidFill>
                  <a:schemeClr val="tx2">
                    <a:lumMod val="50000"/>
                  </a:schemeClr>
                </a:solidFill>
              </a:rPr>
              <a:t> et al., 2009)</a:t>
            </a:r>
          </a:p>
          <a:p>
            <a:pPr marL="800100" lvl="1" indent="-342900">
              <a:buSzPct val="75000"/>
              <a:buFont typeface="Arial" panose="020B0604020202020204" pitchFamily="34" charset="0"/>
              <a:buChar char="•"/>
            </a:pPr>
            <a:r>
              <a:rPr lang="en-US" altLang="zh-TW" sz="2400" dirty="0">
                <a:solidFill>
                  <a:schemeClr val="tx2">
                    <a:lumMod val="50000"/>
                  </a:schemeClr>
                </a:solidFill>
              </a:rPr>
              <a:t>Robust estimators of food web function</a:t>
            </a:r>
          </a:p>
        </p:txBody>
      </p:sp>
      <p:grpSp>
        <p:nvGrpSpPr>
          <p:cNvPr id="2" name="群組 1"/>
          <p:cNvGrpSpPr/>
          <p:nvPr/>
        </p:nvGrpSpPr>
        <p:grpSpPr>
          <a:xfrm>
            <a:off x="5714979" y="2701140"/>
            <a:ext cx="6239374" cy="2137916"/>
            <a:chOff x="4771338" y="1223308"/>
            <a:chExt cx="8130849" cy="2137916"/>
          </a:xfrm>
        </p:grpSpPr>
        <p:sp>
          <p:nvSpPr>
            <p:cNvPr id="25" name="矩形 24"/>
            <p:cNvSpPr/>
            <p:nvPr/>
          </p:nvSpPr>
          <p:spPr>
            <a:xfrm>
              <a:off x="4771338" y="1223308"/>
              <a:ext cx="8130849" cy="213791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24" name="矩形 23"/>
            <p:cNvSpPr/>
            <p:nvPr/>
          </p:nvSpPr>
          <p:spPr>
            <a:xfrm>
              <a:off x="4771338" y="1281271"/>
              <a:ext cx="7131329" cy="2000548"/>
            </a:xfrm>
            <a:prstGeom prst="rect">
              <a:avLst/>
            </a:prstGeom>
            <a:ln>
              <a:noFill/>
            </a:ln>
          </p:spPr>
          <p:txBody>
            <a:bodyPr wrap="square">
              <a:spAutoFit/>
            </a:bodyPr>
            <a:lstStyle/>
            <a:p>
              <a:r>
                <a:rPr lang="en-US" altLang="zh-TW" sz="2400" dirty="0">
                  <a:solidFill>
                    <a:schemeClr val="tx2">
                      <a:lumMod val="50000"/>
                    </a:schemeClr>
                  </a:solidFill>
                </a:rPr>
                <a:t>3.  Constraints (unit: mgC/m</a:t>
              </a:r>
              <a:r>
                <a:rPr lang="en-US" altLang="zh-TW" sz="2400" baseline="30000" dirty="0">
                  <a:solidFill>
                    <a:schemeClr val="tx2">
                      <a:lumMod val="50000"/>
                    </a:schemeClr>
                  </a:solidFill>
                </a:rPr>
                <a:t>2</a:t>
              </a:r>
              <a:r>
                <a:rPr lang="en-US" altLang="zh-TW" sz="2400" dirty="0">
                  <a:solidFill>
                    <a:schemeClr val="tx2">
                      <a:lumMod val="50000"/>
                    </a:schemeClr>
                  </a:solidFill>
                </a:rPr>
                <a:t>/d)</a:t>
              </a:r>
              <a:r>
                <a:rPr lang="zh-TW" altLang="en-US" sz="2400" dirty="0">
                  <a:solidFill>
                    <a:schemeClr val="tx2">
                      <a:lumMod val="50000"/>
                    </a:schemeClr>
                  </a:solidFill>
                </a:rPr>
                <a:t> </a:t>
              </a:r>
              <a:endParaRPr lang="en-US" altLang="zh-TW" sz="2400" dirty="0">
                <a:solidFill>
                  <a:schemeClr val="tx2">
                    <a:lumMod val="50000"/>
                  </a:schemeClr>
                </a:solidFill>
              </a:endParaRPr>
            </a:p>
            <a:p>
              <a:pPr marL="914400" lvl="1" indent="-457200">
                <a:buFont typeface="Arial" panose="020B0604020202020204" pitchFamily="34" charset="0"/>
                <a:buChar char="•"/>
              </a:pPr>
              <a:r>
                <a:rPr lang="en-US" altLang="zh-TW" sz="2000" dirty="0">
                  <a:solidFill>
                    <a:schemeClr val="tx2">
                      <a:lumMod val="50000"/>
                    </a:schemeClr>
                  </a:solidFill>
                </a:rPr>
                <a:t>Sedimentation rate</a:t>
              </a:r>
            </a:p>
            <a:p>
              <a:pPr marL="914400" lvl="1" indent="-457200">
                <a:buFont typeface="Arial" panose="020B0604020202020204" pitchFamily="34" charset="0"/>
                <a:buChar char="•"/>
              </a:pPr>
              <a:r>
                <a:rPr lang="en-US" altLang="zh-TW" sz="2000" dirty="0">
                  <a:solidFill>
                    <a:schemeClr val="tx2">
                      <a:lumMod val="50000"/>
                    </a:schemeClr>
                  </a:solidFill>
                </a:rPr>
                <a:t>Sediment burial efficiency</a:t>
              </a:r>
            </a:p>
            <a:p>
              <a:pPr marL="914400" lvl="1" indent="-457200">
                <a:buFont typeface="Arial" panose="020B0604020202020204" pitchFamily="34" charset="0"/>
                <a:buChar char="•"/>
              </a:pPr>
              <a:r>
                <a:rPr lang="en-US" altLang="zh-TW" sz="2000" dirty="0">
                  <a:solidFill>
                    <a:schemeClr val="tx2">
                      <a:lumMod val="50000"/>
                    </a:schemeClr>
                  </a:solidFill>
                </a:rPr>
                <a:t>Growth efficiency</a:t>
              </a:r>
            </a:p>
            <a:p>
              <a:pPr marL="914400" lvl="1" indent="-457200">
                <a:buFont typeface="Arial" panose="020B0604020202020204" pitchFamily="34" charset="0"/>
                <a:buChar char="•"/>
              </a:pPr>
              <a:r>
                <a:rPr lang="en-US" altLang="zh-TW" sz="2000" dirty="0">
                  <a:solidFill>
                    <a:schemeClr val="tx2">
                      <a:lumMod val="50000"/>
                    </a:schemeClr>
                  </a:solidFill>
                </a:rPr>
                <a:t>Maintenance respiration</a:t>
              </a:r>
            </a:p>
            <a:p>
              <a:pPr marL="914400" lvl="1" indent="-457200">
                <a:buFont typeface="Arial" panose="020B0604020202020204" pitchFamily="34" charset="0"/>
                <a:buChar char="•"/>
              </a:pPr>
              <a:r>
                <a:rPr lang="en-US" altLang="zh-TW" sz="2000" dirty="0">
                  <a:solidFill>
                    <a:schemeClr val="tx2">
                      <a:lumMod val="50000"/>
                    </a:schemeClr>
                  </a:solidFill>
                </a:rPr>
                <a:t>Production to Biomass ratio</a:t>
              </a:r>
            </a:p>
          </p:txBody>
        </p:sp>
        <p:sp>
          <p:nvSpPr>
            <p:cNvPr id="28" name="矩形 27"/>
            <p:cNvSpPr/>
            <p:nvPr/>
          </p:nvSpPr>
          <p:spPr>
            <a:xfrm>
              <a:off x="5135960" y="2365149"/>
              <a:ext cx="891104" cy="837876"/>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bg1"/>
                  </a:solidFill>
                </a:rPr>
                <a:t>Ref </a:t>
              </a:r>
              <a:endParaRPr lang="zh-TW" altLang="en-US" dirty="0">
                <a:solidFill>
                  <a:schemeClr val="bg1"/>
                </a:solidFill>
              </a:endParaRPr>
            </a:p>
          </p:txBody>
        </p:sp>
        <p:sp>
          <p:nvSpPr>
            <p:cNvPr id="30" name="矩形 29"/>
            <p:cNvSpPr/>
            <p:nvPr/>
          </p:nvSpPr>
          <p:spPr>
            <a:xfrm>
              <a:off x="5135960" y="1722568"/>
              <a:ext cx="891104" cy="542009"/>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dirty="0">
                  <a:solidFill>
                    <a:schemeClr val="bg1"/>
                  </a:solidFill>
                </a:rPr>
                <a:t>Site</a:t>
              </a:r>
              <a:endParaRPr lang="zh-TW" altLang="en-US" dirty="0">
                <a:solidFill>
                  <a:schemeClr val="bg1"/>
                </a:solidFill>
              </a:endParaRPr>
            </a:p>
          </p:txBody>
        </p:sp>
      </p:grpSp>
      <p:cxnSp>
        <p:nvCxnSpPr>
          <p:cNvPr id="5" name="直線單箭頭接點 4"/>
          <p:cNvCxnSpPr/>
          <p:nvPr/>
        </p:nvCxnSpPr>
        <p:spPr>
          <a:xfrm flipH="1">
            <a:off x="3302637" y="2495055"/>
            <a:ext cx="47423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3872617" y="2264222"/>
            <a:ext cx="1811714" cy="461665"/>
          </a:xfrm>
          <a:prstGeom prst="rect">
            <a:avLst/>
          </a:prstGeom>
          <a:noFill/>
        </p:spPr>
        <p:txBody>
          <a:bodyPr wrap="none" rtlCol="0">
            <a:spAutoFit/>
          </a:bodyPr>
          <a:lstStyle/>
          <a:p>
            <a:r>
              <a:rPr lang="en-US" altLang="zh-TW" sz="2400" dirty="0">
                <a:solidFill>
                  <a:schemeClr val="accent6">
                    <a:lumMod val="75000"/>
                  </a:schemeClr>
                </a:solidFill>
              </a:rPr>
              <a:t>POC demand</a:t>
            </a:r>
            <a:endParaRPr lang="zh-TW" altLang="en-US" sz="2400" dirty="0">
              <a:solidFill>
                <a:schemeClr val="accent6">
                  <a:lumMod val="75000"/>
                </a:schemeClr>
              </a:solidFill>
            </a:endParaRPr>
          </a:p>
        </p:txBody>
      </p:sp>
      <p:cxnSp>
        <p:nvCxnSpPr>
          <p:cNvPr id="29" name="直線單箭頭接點 28"/>
          <p:cNvCxnSpPr/>
          <p:nvPr/>
        </p:nvCxnSpPr>
        <p:spPr>
          <a:xfrm>
            <a:off x="1995482" y="2802498"/>
            <a:ext cx="160771" cy="48370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1346994" y="2365169"/>
            <a:ext cx="909223" cy="461665"/>
          </a:xfrm>
          <a:prstGeom prst="rect">
            <a:avLst/>
          </a:prstGeom>
          <a:noFill/>
        </p:spPr>
        <p:txBody>
          <a:bodyPr wrap="none" rtlCol="0">
            <a:spAutoFit/>
          </a:bodyPr>
          <a:lstStyle/>
          <a:p>
            <a:r>
              <a:rPr lang="en-US" altLang="zh-TW" sz="2400" dirty="0">
                <a:solidFill>
                  <a:schemeClr val="accent6">
                    <a:lumMod val="75000"/>
                  </a:schemeClr>
                </a:solidFill>
              </a:rPr>
              <a:t>Burial</a:t>
            </a:r>
            <a:endParaRPr lang="zh-TW" altLang="en-US" sz="2400" dirty="0">
              <a:solidFill>
                <a:schemeClr val="accent6">
                  <a:lumMod val="75000"/>
                </a:schemeClr>
              </a:solidFill>
            </a:endParaRPr>
          </a:p>
        </p:txBody>
      </p:sp>
      <p:sp>
        <p:nvSpPr>
          <p:cNvPr id="36" name="矩形 35"/>
          <p:cNvSpPr/>
          <p:nvPr/>
        </p:nvSpPr>
        <p:spPr>
          <a:xfrm>
            <a:off x="5714979" y="500033"/>
            <a:ext cx="5439722" cy="461665"/>
          </a:xfrm>
          <a:prstGeom prst="rect">
            <a:avLst/>
          </a:prstGeom>
          <a:ln>
            <a:noFill/>
          </a:ln>
        </p:spPr>
        <p:txBody>
          <a:bodyPr wrap="square">
            <a:spAutoFit/>
          </a:bodyPr>
          <a:lstStyle/>
          <a:p>
            <a:r>
              <a:rPr lang="en-US" altLang="zh-TW" sz="2400" dirty="0">
                <a:solidFill>
                  <a:schemeClr val="tx2">
                    <a:lumMod val="50000"/>
                  </a:schemeClr>
                </a:solidFill>
              </a:rPr>
              <a:t>2.  Carbon stocks</a:t>
            </a:r>
            <a:r>
              <a:rPr lang="zh-TW" altLang="en-US" sz="2400" dirty="0">
                <a:solidFill>
                  <a:schemeClr val="tx2">
                    <a:lumMod val="50000"/>
                  </a:schemeClr>
                </a:solidFill>
              </a:rPr>
              <a:t> </a:t>
            </a:r>
            <a:r>
              <a:rPr lang="en-US" altLang="zh-TW" sz="2400" dirty="0">
                <a:solidFill>
                  <a:schemeClr val="tx2">
                    <a:lumMod val="50000"/>
                  </a:schemeClr>
                </a:solidFill>
              </a:rPr>
              <a:t>(unit: </a:t>
            </a:r>
            <a:r>
              <a:rPr lang="en-US" altLang="zh-TW" sz="2400" dirty="0" err="1">
                <a:solidFill>
                  <a:schemeClr val="tx2">
                    <a:lumMod val="50000"/>
                  </a:schemeClr>
                </a:solidFill>
              </a:rPr>
              <a:t>mgC</a:t>
            </a:r>
            <a:r>
              <a:rPr lang="en-US" altLang="zh-TW" sz="2400" dirty="0">
                <a:solidFill>
                  <a:schemeClr val="tx2">
                    <a:lumMod val="50000"/>
                  </a:schemeClr>
                </a:solidFill>
              </a:rPr>
              <a:t>/m</a:t>
            </a:r>
            <a:r>
              <a:rPr lang="en-US" altLang="zh-TW" sz="2400" baseline="30000" dirty="0">
                <a:solidFill>
                  <a:schemeClr val="tx2">
                    <a:lumMod val="50000"/>
                  </a:schemeClr>
                </a:solidFill>
              </a:rPr>
              <a:t>2</a:t>
            </a:r>
            <a:r>
              <a:rPr lang="en-US" altLang="zh-TW" sz="2400" dirty="0">
                <a:solidFill>
                  <a:schemeClr val="tx2">
                    <a:lumMod val="50000"/>
                  </a:schemeClr>
                </a:solidFill>
              </a:rPr>
              <a:t>)</a:t>
            </a:r>
            <a:r>
              <a:rPr lang="zh-TW" altLang="en-US" sz="2400" dirty="0">
                <a:solidFill>
                  <a:schemeClr val="tx2">
                    <a:lumMod val="50000"/>
                  </a:schemeClr>
                </a:solidFill>
              </a:rPr>
              <a:t> </a:t>
            </a:r>
            <a:endParaRPr lang="en-US" altLang="zh-TW" sz="2400" dirty="0">
              <a:solidFill>
                <a:schemeClr val="tx2">
                  <a:lumMod val="50000"/>
                </a:schemeClr>
              </a:solidFill>
            </a:endParaRPr>
          </a:p>
        </p:txBody>
      </p:sp>
      <mc:AlternateContent xmlns:mc="http://schemas.openxmlformats.org/markup-compatibility/2006" xmlns:a14="http://schemas.microsoft.com/office/drawing/2010/main">
        <mc:Choice Requires="a14">
          <p:graphicFrame>
            <p:nvGraphicFramePr>
              <p:cNvPr id="38" name="表格 37"/>
              <p:cNvGraphicFramePr>
                <a:graphicFrameLocks noGrp="1"/>
              </p:cNvGraphicFramePr>
              <p:nvPr>
                <p:extLst>
                  <p:ext uri="{D42A27DB-BD31-4B8C-83A1-F6EECF244321}">
                    <p14:modId xmlns:p14="http://schemas.microsoft.com/office/powerpoint/2010/main" val="1251255970"/>
                  </p:ext>
                </p:extLst>
              </p:nvPr>
            </p:nvGraphicFramePr>
            <p:xfrm>
              <a:off x="5804745" y="890436"/>
              <a:ext cx="6090490" cy="1828800"/>
            </p:xfrm>
            <a:graphic>
              <a:graphicData uri="http://schemas.openxmlformats.org/drawingml/2006/table">
                <a:tbl>
                  <a:tblPr firstRow="1" bandRow="1">
                    <a:tableStyleId>{7DF18680-E054-41AD-8BC1-D1AEF772440D}</a:tableStyleId>
                  </a:tblPr>
                  <a:tblGrid>
                    <a:gridCol w="1602944">
                      <a:extLst>
                        <a:ext uri="{9D8B030D-6E8A-4147-A177-3AD203B41FA5}">
                          <a16:colId xmlns:a16="http://schemas.microsoft.com/office/drawing/2014/main" val="1374498342"/>
                        </a:ext>
                      </a:extLst>
                    </a:gridCol>
                    <a:gridCol w="2223094">
                      <a:extLst>
                        <a:ext uri="{9D8B030D-6E8A-4147-A177-3AD203B41FA5}">
                          <a16:colId xmlns:a16="http://schemas.microsoft.com/office/drawing/2014/main" val="122168761"/>
                        </a:ext>
                      </a:extLst>
                    </a:gridCol>
                    <a:gridCol w="2264452">
                      <a:extLst>
                        <a:ext uri="{9D8B030D-6E8A-4147-A177-3AD203B41FA5}">
                          <a16:colId xmlns:a16="http://schemas.microsoft.com/office/drawing/2014/main" val="1057924954"/>
                        </a:ext>
                      </a:extLst>
                    </a:gridCol>
                  </a:tblGrid>
                  <a:tr h="347951">
                    <a:tc>
                      <a:txBody>
                        <a:bodyPr/>
                        <a:lstStyle/>
                        <a:p>
                          <a:pPr algn="l"/>
                          <a:r>
                            <a:rPr lang="en-US" altLang="zh-TW" dirty="0"/>
                            <a:t>Compartment</a:t>
                          </a:r>
                          <a:endParaRPr lang="zh-TW" altLang="en-US" dirty="0">
                            <a:latin typeface="+mn-lt"/>
                            <a:cs typeface="Times New Roman" panose="02020603050405020304" pitchFamily="18" charset="0"/>
                          </a:endParaRPr>
                        </a:p>
                      </a:txBody>
                      <a:tcPr/>
                    </a:tc>
                    <a:tc>
                      <a:txBody>
                        <a:bodyPr/>
                        <a:lstStyle/>
                        <a:p>
                          <a:pPr algn="ctr"/>
                          <a:r>
                            <a:rPr lang="en-US" altLang="zh-TW" dirty="0"/>
                            <a:t>GC1</a:t>
                          </a:r>
                          <a:endParaRPr lang="zh-TW" altLang="en-US" dirty="0">
                            <a:latin typeface="+mn-lt"/>
                            <a:cs typeface="Times New Roman" panose="02020603050405020304" pitchFamily="18" charset="0"/>
                          </a:endParaRPr>
                        </a:p>
                      </a:txBody>
                      <a:tcPr/>
                    </a:tc>
                    <a:tc>
                      <a:txBody>
                        <a:bodyPr/>
                        <a:lstStyle/>
                        <a:p>
                          <a:pPr algn="ctr"/>
                          <a:r>
                            <a:rPr lang="en-US" altLang="zh-TW" dirty="0"/>
                            <a:t>GS1</a:t>
                          </a:r>
                          <a:endParaRPr lang="zh-TW" altLang="en-US" dirty="0">
                            <a:latin typeface="+mn-lt"/>
                            <a:cs typeface="Times New Roman" panose="02020603050405020304" pitchFamily="18" charset="0"/>
                          </a:endParaRPr>
                        </a:p>
                      </a:txBody>
                      <a:tcPr/>
                    </a:tc>
                    <a:extLst>
                      <a:ext uri="{0D108BD9-81ED-4DB2-BD59-A6C34878D82A}">
                        <a16:rowId xmlns:a16="http://schemas.microsoft.com/office/drawing/2014/main" val="1207749509"/>
                      </a:ext>
                    </a:extLst>
                  </a:tr>
                  <a:tr h="347951">
                    <a:tc>
                      <a:txBody>
                        <a:bodyPr/>
                        <a:lstStyle/>
                        <a:p>
                          <a:pPr algn="l"/>
                          <a:r>
                            <a:rPr lang="en-US" altLang="zh-TW" dirty="0"/>
                            <a:t>Detritus</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350270 </a:t>
                          </a:r>
                          <a14:m>
                            <m:oMath xmlns:m="http://schemas.openxmlformats.org/officeDocument/2006/math">
                              <m:r>
                                <a:rPr lang="en-US" altLang="zh-TW" sz="1800" smtClean="0">
                                  <a:latin typeface="Cambria Math" panose="02040503050406030204" pitchFamily="18" charset="0"/>
                                </a:rPr>
                                <m:t>±</m:t>
                              </m:r>
                            </m:oMath>
                          </a14:m>
                          <a:r>
                            <a:rPr lang="en-US" altLang="zh-TW" sz="1800" dirty="0"/>
                            <a:t> 104003.4</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t>524425.7 </a:t>
                          </a:r>
                          <a14:m>
                            <m:oMath xmlns:m="http://schemas.openxmlformats.org/officeDocument/2006/math">
                              <m:r>
                                <a:rPr lang="en-US" altLang="zh-TW" sz="1800" smtClean="0">
                                  <a:latin typeface="Cambria Math" panose="02040503050406030204" pitchFamily="18" charset="0"/>
                                </a:rPr>
                                <m:t>±</m:t>
                              </m:r>
                            </m:oMath>
                          </a14:m>
                          <a:r>
                            <a:rPr lang="zh-TW" altLang="en-US" sz="1800" dirty="0"/>
                            <a:t> 34800.15</a:t>
                          </a:r>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3914266793"/>
                      </a:ext>
                    </a:extLst>
                  </a:tr>
                  <a:tr h="347951">
                    <a:tc>
                      <a:txBody>
                        <a:bodyPr/>
                        <a:lstStyle/>
                        <a:p>
                          <a:pPr algn="l"/>
                          <a:r>
                            <a:rPr lang="en-US" altLang="zh-TW" dirty="0"/>
                            <a:t>Bacteria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65.31</a:t>
                          </a:r>
                          <a14:m>
                            <m:oMath xmlns:m="http://schemas.openxmlformats.org/officeDocument/2006/math">
                              <m:r>
                                <a:rPr lang="en-US" altLang="zh-TW" sz="1800" smtClean="0">
                                  <a:latin typeface="Cambria Math" panose="02040503050406030204" pitchFamily="18" charset="0"/>
                                </a:rPr>
                                <m:t> ± </m:t>
                              </m:r>
                            </m:oMath>
                          </a14:m>
                          <a:r>
                            <a:rPr lang="en-US" altLang="zh-TW" sz="1800" dirty="0"/>
                            <a:t>12.74</a:t>
                          </a:r>
                          <a:endParaRPr lang="zh-TW" altLang="en-US" sz="1800" b="1"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t>42.80</a:t>
                          </a:r>
                          <a14:m>
                            <m:oMath xmlns:m="http://schemas.openxmlformats.org/officeDocument/2006/math">
                              <m:r>
                                <a:rPr lang="en-US" altLang="zh-TW" sz="1800" smtClean="0">
                                  <a:latin typeface="Cambria Math" panose="02040503050406030204" pitchFamily="18" charset="0"/>
                                </a:rPr>
                                <m:t> ± </m:t>
                              </m:r>
                            </m:oMath>
                          </a14:m>
                          <a:r>
                            <a:rPr lang="en-US" altLang="zh-TW" sz="1800" dirty="0"/>
                            <a:t>6.75</a:t>
                          </a:r>
                          <a:endParaRPr lang="zh-TW" altLang="en-US" sz="1800" b="0"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1403850891"/>
                      </a:ext>
                    </a:extLst>
                  </a:tr>
                  <a:tr h="347951">
                    <a:tc>
                      <a:txBody>
                        <a:bodyPr/>
                        <a:lstStyle/>
                        <a:p>
                          <a:pPr algn="l"/>
                          <a:r>
                            <a:rPr lang="en-US" altLang="zh-TW" dirty="0"/>
                            <a:t>Meiofauna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1.49 </a:t>
                          </a:r>
                          <a14:m>
                            <m:oMath xmlns:m="http://schemas.openxmlformats.org/officeDocument/2006/math">
                              <m:r>
                                <a:rPr lang="en-US" altLang="zh-TW" sz="1800" smtClean="0">
                                  <a:latin typeface="Cambria Math" panose="02040503050406030204" pitchFamily="18" charset="0"/>
                                </a:rPr>
                                <m:t>±</m:t>
                              </m:r>
                            </m:oMath>
                          </a14:m>
                          <a:r>
                            <a:rPr lang="en-US" altLang="zh-TW" sz="1800" dirty="0"/>
                            <a:t> 1.53</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33.39</a:t>
                          </a:r>
                          <a:r>
                            <a:rPr lang="zh-TW" altLang="en-US" sz="1800" dirty="0"/>
                            <a:t> </a:t>
                          </a:r>
                          <a14:m>
                            <m:oMath xmlns:m="http://schemas.openxmlformats.org/officeDocument/2006/math">
                              <m:r>
                                <a:rPr lang="en-US" altLang="zh-TW" sz="1800" smtClean="0">
                                  <a:latin typeface="Cambria Math" panose="02040503050406030204" pitchFamily="18" charset="0"/>
                                </a:rPr>
                                <m:t>± </m:t>
                              </m:r>
                            </m:oMath>
                          </a14:m>
                          <a:r>
                            <a:rPr lang="en-US" altLang="zh-TW" sz="1800" dirty="0"/>
                            <a:t>26.48</a:t>
                          </a:r>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1164690749"/>
                      </a:ext>
                    </a:extLst>
                  </a:tr>
                  <a:tr h="347951">
                    <a:tc>
                      <a:txBody>
                        <a:bodyPr/>
                        <a:lstStyle/>
                        <a:p>
                          <a:pPr algn="l"/>
                          <a:r>
                            <a:rPr lang="en-US" altLang="zh-TW" dirty="0"/>
                            <a:t>Macrofauna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3.65</a:t>
                          </a:r>
                          <a14:m>
                            <m:oMath xmlns:m="http://schemas.openxmlformats.org/officeDocument/2006/math">
                              <m:r>
                                <a:rPr lang="en-US" altLang="zh-TW" sz="1800" smtClean="0">
                                  <a:latin typeface="Cambria Math" panose="02040503050406030204" pitchFamily="18" charset="0"/>
                                </a:rPr>
                                <m:t> ± </m:t>
                              </m:r>
                            </m:oMath>
                          </a14:m>
                          <a:r>
                            <a:rPr lang="en-US" altLang="zh-TW" sz="1800" dirty="0"/>
                            <a:t>7.70</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t>80.</a:t>
                          </a:r>
                          <a:r>
                            <a:rPr lang="en-US" altLang="zh-TW" sz="1800" dirty="0"/>
                            <a:t>20 </a:t>
                          </a:r>
                          <a14:m>
                            <m:oMath xmlns:m="http://schemas.openxmlformats.org/officeDocument/2006/math">
                              <m:r>
                                <a:rPr lang="en-US" altLang="zh-TW" sz="1800" smtClean="0">
                                  <a:latin typeface="Cambria Math" panose="02040503050406030204" pitchFamily="18" charset="0"/>
                                </a:rPr>
                                <m:t>± </m:t>
                              </m:r>
                              <m:r>
                                <m:rPr>
                                  <m:nor/>
                                </m:rPr>
                                <a:rPr lang="zh-TW" altLang="en-US" sz="1800" dirty="0" smtClean="0"/>
                                <m:t>66.</m:t>
                              </m:r>
                              <m:r>
                                <m:rPr>
                                  <m:nor/>
                                </m:rPr>
                                <a:rPr lang="en-US" altLang="zh-TW" sz="1800" dirty="0" smtClean="0"/>
                                <m:t>10</m:t>
                              </m:r>
                            </m:oMath>
                          </a14:m>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3543463553"/>
                      </a:ext>
                    </a:extLst>
                  </a:tr>
                </a:tbl>
              </a:graphicData>
            </a:graphic>
          </p:graphicFrame>
        </mc:Choice>
        <mc:Fallback xmlns="">
          <p:graphicFrame>
            <p:nvGraphicFramePr>
              <p:cNvPr id="38" name="表格 37"/>
              <p:cNvGraphicFramePr>
                <a:graphicFrameLocks noGrp="1"/>
              </p:cNvGraphicFramePr>
              <p:nvPr>
                <p:extLst>
                  <p:ext uri="{D42A27DB-BD31-4B8C-83A1-F6EECF244321}">
                    <p14:modId xmlns:p14="http://schemas.microsoft.com/office/powerpoint/2010/main" val="1251255970"/>
                  </p:ext>
                </p:extLst>
              </p:nvPr>
            </p:nvGraphicFramePr>
            <p:xfrm>
              <a:off x="5804745" y="890436"/>
              <a:ext cx="6090490" cy="1828800"/>
            </p:xfrm>
            <a:graphic>
              <a:graphicData uri="http://schemas.openxmlformats.org/drawingml/2006/table">
                <a:tbl>
                  <a:tblPr firstRow="1" bandRow="1">
                    <a:tableStyleId>{7DF18680-E054-41AD-8BC1-D1AEF772440D}</a:tableStyleId>
                  </a:tblPr>
                  <a:tblGrid>
                    <a:gridCol w="1602944">
                      <a:extLst>
                        <a:ext uri="{9D8B030D-6E8A-4147-A177-3AD203B41FA5}">
                          <a16:colId xmlns:a16="http://schemas.microsoft.com/office/drawing/2014/main" val="1374498342"/>
                        </a:ext>
                      </a:extLst>
                    </a:gridCol>
                    <a:gridCol w="2223094">
                      <a:extLst>
                        <a:ext uri="{9D8B030D-6E8A-4147-A177-3AD203B41FA5}">
                          <a16:colId xmlns:a16="http://schemas.microsoft.com/office/drawing/2014/main" val="122168761"/>
                        </a:ext>
                      </a:extLst>
                    </a:gridCol>
                    <a:gridCol w="2264452">
                      <a:extLst>
                        <a:ext uri="{9D8B030D-6E8A-4147-A177-3AD203B41FA5}">
                          <a16:colId xmlns:a16="http://schemas.microsoft.com/office/drawing/2014/main" val="1057924954"/>
                        </a:ext>
                      </a:extLst>
                    </a:gridCol>
                  </a:tblGrid>
                  <a:tr h="365760">
                    <a:tc>
                      <a:txBody>
                        <a:bodyPr/>
                        <a:lstStyle/>
                        <a:p>
                          <a:pPr algn="l"/>
                          <a:r>
                            <a:rPr lang="en-US" altLang="zh-TW" dirty="0" smtClean="0"/>
                            <a:t>Compartment</a:t>
                          </a:r>
                          <a:endParaRPr lang="zh-TW" altLang="en-US" dirty="0">
                            <a:latin typeface="+mn-lt"/>
                            <a:cs typeface="Times New Roman" panose="02020603050405020304" pitchFamily="18" charset="0"/>
                          </a:endParaRPr>
                        </a:p>
                      </a:txBody>
                      <a:tcPr/>
                    </a:tc>
                    <a:tc>
                      <a:txBody>
                        <a:bodyPr/>
                        <a:lstStyle/>
                        <a:p>
                          <a:pPr algn="ctr"/>
                          <a:r>
                            <a:rPr lang="en-US" altLang="zh-TW" dirty="0" smtClean="0"/>
                            <a:t>GC1</a:t>
                          </a:r>
                          <a:endParaRPr lang="zh-TW" altLang="en-US" dirty="0">
                            <a:latin typeface="+mn-lt"/>
                            <a:cs typeface="Times New Roman" panose="02020603050405020304" pitchFamily="18" charset="0"/>
                          </a:endParaRPr>
                        </a:p>
                      </a:txBody>
                      <a:tcPr/>
                    </a:tc>
                    <a:tc>
                      <a:txBody>
                        <a:bodyPr/>
                        <a:lstStyle/>
                        <a:p>
                          <a:pPr algn="ctr"/>
                          <a:r>
                            <a:rPr lang="en-US" altLang="zh-TW" dirty="0" smtClean="0"/>
                            <a:t>GS1</a:t>
                          </a:r>
                          <a:endParaRPr lang="zh-TW" altLang="en-US" dirty="0">
                            <a:latin typeface="+mn-lt"/>
                            <a:cs typeface="Times New Roman" panose="02020603050405020304" pitchFamily="18" charset="0"/>
                          </a:endParaRPr>
                        </a:p>
                      </a:txBody>
                      <a:tcPr/>
                    </a:tc>
                    <a:extLst>
                      <a:ext uri="{0D108BD9-81ED-4DB2-BD59-A6C34878D82A}">
                        <a16:rowId xmlns:a16="http://schemas.microsoft.com/office/drawing/2014/main" val="1207749509"/>
                      </a:ext>
                    </a:extLst>
                  </a:tr>
                  <a:tr h="365760">
                    <a:tc>
                      <a:txBody>
                        <a:bodyPr/>
                        <a:lstStyle/>
                        <a:p>
                          <a:pPr algn="l"/>
                          <a:r>
                            <a:rPr lang="en-US" altLang="zh-TW" dirty="0" smtClean="0"/>
                            <a:t>Detritus</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5"/>
                          <a:stretch>
                            <a:fillRect l="-72329" t="-108333" r="-103014" b="-326667"/>
                          </a:stretch>
                        </a:blipFill>
                      </a:tcPr>
                    </a:tc>
                    <a:tc>
                      <a:txBody>
                        <a:bodyPr/>
                        <a:lstStyle/>
                        <a:p>
                          <a:endParaRPr lang="zh-TW"/>
                        </a:p>
                      </a:txBody>
                      <a:tcPr>
                        <a:blipFill>
                          <a:blip r:embed="rId5"/>
                          <a:stretch>
                            <a:fillRect l="-169086" t="-108333" r="-1075" b="-326667"/>
                          </a:stretch>
                        </a:blipFill>
                      </a:tcPr>
                    </a:tc>
                    <a:extLst>
                      <a:ext uri="{0D108BD9-81ED-4DB2-BD59-A6C34878D82A}">
                        <a16:rowId xmlns:a16="http://schemas.microsoft.com/office/drawing/2014/main" val="3914266793"/>
                      </a:ext>
                    </a:extLst>
                  </a:tr>
                  <a:tr h="365760">
                    <a:tc>
                      <a:txBody>
                        <a:bodyPr/>
                        <a:lstStyle/>
                        <a:p>
                          <a:pPr algn="l"/>
                          <a:r>
                            <a:rPr lang="en-US" altLang="zh-TW" dirty="0" smtClean="0"/>
                            <a:t>Bacteria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5"/>
                          <a:stretch>
                            <a:fillRect l="-72329" t="-204918" r="-103014" b="-221311"/>
                          </a:stretch>
                        </a:blipFill>
                      </a:tcPr>
                    </a:tc>
                    <a:tc>
                      <a:txBody>
                        <a:bodyPr/>
                        <a:lstStyle/>
                        <a:p>
                          <a:endParaRPr lang="zh-TW"/>
                        </a:p>
                      </a:txBody>
                      <a:tcPr>
                        <a:blipFill>
                          <a:blip r:embed="rId5"/>
                          <a:stretch>
                            <a:fillRect l="-169086" t="-204918" r="-1075" b="-221311"/>
                          </a:stretch>
                        </a:blipFill>
                      </a:tcPr>
                    </a:tc>
                    <a:extLst>
                      <a:ext uri="{0D108BD9-81ED-4DB2-BD59-A6C34878D82A}">
                        <a16:rowId xmlns:a16="http://schemas.microsoft.com/office/drawing/2014/main" val="1403850891"/>
                      </a:ext>
                    </a:extLst>
                  </a:tr>
                  <a:tr h="365760">
                    <a:tc>
                      <a:txBody>
                        <a:bodyPr/>
                        <a:lstStyle/>
                        <a:p>
                          <a:pPr algn="l"/>
                          <a:r>
                            <a:rPr lang="en-US" altLang="zh-TW" dirty="0" smtClean="0"/>
                            <a:t>Meiofauna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5"/>
                          <a:stretch>
                            <a:fillRect l="-72329" t="-310000" r="-103014" b="-125000"/>
                          </a:stretch>
                        </a:blipFill>
                      </a:tcPr>
                    </a:tc>
                    <a:tc>
                      <a:txBody>
                        <a:bodyPr/>
                        <a:lstStyle/>
                        <a:p>
                          <a:endParaRPr lang="zh-TW"/>
                        </a:p>
                      </a:txBody>
                      <a:tcPr>
                        <a:blipFill>
                          <a:blip r:embed="rId5"/>
                          <a:stretch>
                            <a:fillRect l="-169086" t="-310000" r="-1075" b="-125000"/>
                          </a:stretch>
                        </a:blipFill>
                      </a:tcPr>
                    </a:tc>
                    <a:extLst>
                      <a:ext uri="{0D108BD9-81ED-4DB2-BD59-A6C34878D82A}">
                        <a16:rowId xmlns:a16="http://schemas.microsoft.com/office/drawing/2014/main" val="1164690749"/>
                      </a:ext>
                    </a:extLst>
                  </a:tr>
                  <a:tr h="365760">
                    <a:tc>
                      <a:txBody>
                        <a:bodyPr/>
                        <a:lstStyle/>
                        <a:p>
                          <a:pPr algn="l"/>
                          <a:r>
                            <a:rPr lang="en-US" altLang="zh-TW" dirty="0" smtClean="0"/>
                            <a:t>Macrofauna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5"/>
                          <a:stretch>
                            <a:fillRect l="-72329" t="-410000" r="-103014" b="-25000"/>
                          </a:stretch>
                        </a:blipFill>
                      </a:tcPr>
                    </a:tc>
                    <a:tc>
                      <a:txBody>
                        <a:bodyPr/>
                        <a:lstStyle/>
                        <a:p>
                          <a:endParaRPr lang="zh-TW"/>
                        </a:p>
                      </a:txBody>
                      <a:tcPr>
                        <a:blipFill>
                          <a:blip r:embed="rId5"/>
                          <a:stretch>
                            <a:fillRect l="-169086" t="-410000" r="-1075" b="-25000"/>
                          </a:stretch>
                        </a:blipFill>
                      </a:tcPr>
                    </a:tc>
                    <a:extLst>
                      <a:ext uri="{0D108BD9-81ED-4DB2-BD59-A6C34878D82A}">
                        <a16:rowId xmlns:a16="http://schemas.microsoft.com/office/drawing/2014/main" val="3543463553"/>
                      </a:ext>
                    </a:extLst>
                  </a:tr>
                </a:tbl>
              </a:graphicData>
            </a:graphic>
          </p:graphicFrame>
        </mc:Fallback>
      </mc:AlternateContent>
    </p:spTree>
    <p:extLst>
      <p:ext uri="{BB962C8B-B14F-4D97-AF65-F5344CB8AC3E}">
        <p14:creationId xmlns:p14="http://schemas.microsoft.com/office/powerpoint/2010/main" val="429414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612" t="1075" b="1026"/>
          <a:stretch/>
        </p:blipFill>
        <p:spPr>
          <a:xfrm>
            <a:off x="4775200" y="900176"/>
            <a:ext cx="7464754" cy="5514727"/>
          </a:xfrm>
          <a:prstGeom prst="rect">
            <a:avLst/>
          </a:prstGeom>
        </p:spPr>
      </p:pic>
      <p:sp>
        <p:nvSpPr>
          <p:cNvPr id="4" name="矩形 6"/>
          <p:cNvSpPr>
            <a:spLocks noChangeArrowheads="1"/>
          </p:cNvSpPr>
          <p:nvPr/>
        </p:nvSpPr>
        <p:spPr bwMode="auto">
          <a:xfrm>
            <a:off x="274638" y="700088"/>
            <a:ext cx="27812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Environment data</a:t>
            </a:r>
            <a:endParaRPr lang="en-US" altLang="zh-TW" sz="2800" dirty="0">
              <a:solidFill>
                <a:schemeClr val="tx2">
                  <a:lumMod val="50000"/>
                </a:schemeClr>
              </a:solidFill>
            </a:endParaRPr>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713" y="1791617"/>
            <a:ext cx="4198541" cy="846943"/>
          </a:xfrm>
          <a:prstGeom prst="rect">
            <a:avLst/>
          </a:prstGeom>
        </p:spPr>
      </p:pic>
      <p:sp>
        <p:nvSpPr>
          <p:cNvPr id="6" name="矩形 5"/>
          <p:cNvSpPr/>
          <p:nvPr/>
        </p:nvSpPr>
        <p:spPr>
          <a:xfrm>
            <a:off x="3661531" y="1663700"/>
            <a:ext cx="845867" cy="1024343"/>
          </a:xfrm>
          <a:prstGeom prst="rect">
            <a:avLst/>
          </a:prstGeom>
          <a:noFill/>
          <a:ln w="19050">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41515" y="4375783"/>
            <a:ext cx="4976586" cy="1846659"/>
          </a:xfrm>
          <a:prstGeom prst="rect">
            <a:avLst/>
          </a:prstGeom>
        </p:spPr>
        <p:txBody>
          <a:bodyPr wrap="square">
            <a:spAutoFit/>
          </a:bodyPr>
          <a:lstStyle/>
          <a:p>
            <a:pPr marL="342900" indent="-342900">
              <a:buSzPct val="75000"/>
              <a:buFont typeface="Arial" panose="020B0604020202020204" pitchFamily="34" charset="0"/>
              <a:buChar char="•"/>
            </a:pPr>
            <a:r>
              <a:rPr lang="en-US" altLang="zh-TW" sz="2400" dirty="0"/>
              <a:t>GC1: Little light transmission near seafloor </a:t>
            </a:r>
          </a:p>
          <a:p>
            <a:pPr marL="742950" lvl="1" indent="-285750">
              <a:buSzPct val="75000"/>
              <a:buFont typeface="Arial" panose="020B0604020202020204" pitchFamily="34" charset="0"/>
              <a:buChar char="•"/>
            </a:pPr>
            <a:r>
              <a:rPr lang="en-US" altLang="zh-TW" sz="2400" dirty="0"/>
              <a:t>100m BNL presented consistently over a long period </a:t>
            </a:r>
            <a:r>
              <a:rPr lang="en-US" altLang="zh-TW" dirty="0"/>
              <a:t>(Liu et al., 2010)</a:t>
            </a:r>
            <a:endParaRPr lang="en-US" altLang="zh-TW" sz="2400" dirty="0"/>
          </a:p>
        </p:txBody>
      </p:sp>
      <p:sp>
        <p:nvSpPr>
          <p:cNvPr id="9" name="矩形 8"/>
          <p:cNvSpPr/>
          <p:nvPr/>
        </p:nvSpPr>
        <p:spPr>
          <a:xfrm>
            <a:off x="268713" y="1329952"/>
            <a:ext cx="3962274" cy="461665"/>
          </a:xfrm>
          <a:prstGeom prst="rect">
            <a:avLst/>
          </a:prstGeom>
        </p:spPr>
        <p:txBody>
          <a:bodyPr wrap="square">
            <a:spAutoFit/>
          </a:bodyPr>
          <a:lstStyle/>
          <a:p>
            <a:pPr marL="342900" indent="-342900">
              <a:buFont typeface="Arial" panose="020B0604020202020204" pitchFamily="34" charset="0"/>
              <a:buChar char="•"/>
            </a:pPr>
            <a:r>
              <a:rPr lang="en-US" altLang="zh-TW" sz="2400" dirty="0">
                <a:solidFill>
                  <a:schemeClr val="bg2">
                    <a:lumMod val="10000"/>
                  </a:schemeClr>
                </a:solidFill>
              </a:rPr>
              <a:t>Temperature</a:t>
            </a:r>
          </a:p>
        </p:txBody>
      </p:sp>
      <p:sp>
        <p:nvSpPr>
          <p:cNvPr id="11" name="矩形 10"/>
          <p:cNvSpPr/>
          <p:nvPr/>
        </p:nvSpPr>
        <p:spPr>
          <a:xfrm>
            <a:off x="268713" y="2712234"/>
            <a:ext cx="4198541" cy="707886"/>
          </a:xfrm>
          <a:prstGeom prst="rect">
            <a:avLst/>
          </a:prstGeom>
        </p:spPr>
        <p:txBody>
          <a:bodyPr wrap="square">
            <a:spAutoFit/>
          </a:bodyPr>
          <a:lstStyle/>
          <a:p>
            <a:r>
              <a:rPr lang="en-US" altLang="zh-TW" sz="2000" i="1" dirty="0" err="1">
                <a:solidFill>
                  <a:schemeClr val="bg2">
                    <a:lumMod val="10000"/>
                  </a:schemeClr>
                </a:solidFill>
              </a:rPr>
              <a:t>Tlim</a:t>
            </a:r>
            <a:r>
              <a:rPr lang="en-US" altLang="zh-TW" sz="2000" dirty="0">
                <a:solidFill>
                  <a:schemeClr val="bg2">
                    <a:lumMod val="10000"/>
                  </a:schemeClr>
                </a:solidFill>
              </a:rPr>
              <a:t>: correction factors</a:t>
            </a:r>
            <a:r>
              <a:rPr lang="zh-TW" altLang="en-US" sz="2000" dirty="0">
                <a:solidFill>
                  <a:schemeClr val="bg2">
                    <a:lumMod val="10000"/>
                  </a:schemeClr>
                </a:solidFill>
              </a:rPr>
              <a:t> </a:t>
            </a:r>
            <a:r>
              <a:rPr lang="en-US" altLang="zh-TW" sz="2000" dirty="0">
                <a:solidFill>
                  <a:schemeClr val="bg2">
                    <a:lumMod val="10000"/>
                  </a:schemeClr>
                </a:solidFill>
              </a:rPr>
              <a:t>for biomass-specific maintenance respiration</a:t>
            </a:r>
            <a:endParaRPr lang="zh-TW" altLang="en-US" sz="2000" dirty="0">
              <a:solidFill>
                <a:schemeClr val="bg2">
                  <a:lumMod val="10000"/>
                </a:schemeClr>
              </a:solidFill>
            </a:endParaRPr>
          </a:p>
        </p:txBody>
      </p:sp>
    </p:spTree>
    <p:extLst>
      <p:ext uri="{BB962C8B-B14F-4D97-AF65-F5344CB8AC3E}">
        <p14:creationId xmlns:p14="http://schemas.microsoft.com/office/powerpoint/2010/main" val="412256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700088"/>
            <a:ext cx="32399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Carbon budget of OC</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2345989583"/>
                  </p:ext>
                </p:extLst>
              </p:nvPr>
            </p:nvGraphicFramePr>
            <p:xfrm>
              <a:off x="268712" y="4306736"/>
              <a:ext cx="6090490" cy="1828800"/>
            </p:xfrm>
            <a:graphic>
              <a:graphicData uri="http://schemas.openxmlformats.org/drawingml/2006/table">
                <a:tbl>
                  <a:tblPr firstRow="1" bandRow="1">
                    <a:tableStyleId>{7DF18680-E054-41AD-8BC1-D1AEF772440D}</a:tableStyleId>
                  </a:tblPr>
                  <a:tblGrid>
                    <a:gridCol w="1602944">
                      <a:extLst>
                        <a:ext uri="{9D8B030D-6E8A-4147-A177-3AD203B41FA5}">
                          <a16:colId xmlns:a16="http://schemas.microsoft.com/office/drawing/2014/main" val="1374498342"/>
                        </a:ext>
                      </a:extLst>
                    </a:gridCol>
                    <a:gridCol w="2223094">
                      <a:extLst>
                        <a:ext uri="{9D8B030D-6E8A-4147-A177-3AD203B41FA5}">
                          <a16:colId xmlns:a16="http://schemas.microsoft.com/office/drawing/2014/main" val="122168761"/>
                        </a:ext>
                      </a:extLst>
                    </a:gridCol>
                    <a:gridCol w="2264452">
                      <a:extLst>
                        <a:ext uri="{9D8B030D-6E8A-4147-A177-3AD203B41FA5}">
                          <a16:colId xmlns:a16="http://schemas.microsoft.com/office/drawing/2014/main" val="1057924954"/>
                        </a:ext>
                      </a:extLst>
                    </a:gridCol>
                  </a:tblGrid>
                  <a:tr h="347951">
                    <a:tc>
                      <a:txBody>
                        <a:bodyPr/>
                        <a:lstStyle/>
                        <a:p>
                          <a:pPr algn="l"/>
                          <a:r>
                            <a:rPr lang="en-US" altLang="zh-TW" dirty="0"/>
                            <a:t>Compartment</a:t>
                          </a:r>
                          <a:endParaRPr lang="zh-TW" altLang="en-US" dirty="0">
                            <a:latin typeface="+mn-lt"/>
                            <a:cs typeface="Times New Roman" panose="02020603050405020304" pitchFamily="18" charset="0"/>
                          </a:endParaRPr>
                        </a:p>
                      </a:txBody>
                      <a:tcPr/>
                    </a:tc>
                    <a:tc>
                      <a:txBody>
                        <a:bodyPr/>
                        <a:lstStyle/>
                        <a:p>
                          <a:pPr algn="ctr"/>
                          <a:r>
                            <a:rPr lang="en-US" altLang="zh-TW" dirty="0"/>
                            <a:t>GC1</a:t>
                          </a:r>
                          <a:endParaRPr lang="zh-TW" altLang="en-US" dirty="0">
                            <a:latin typeface="+mn-lt"/>
                            <a:cs typeface="Times New Roman" panose="02020603050405020304" pitchFamily="18" charset="0"/>
                          </a:endParaRPr>
                        </a:p>
                      </a:txBody>
                      <a:tcPr/>
                    </a:tc>
                    <a:tc>
                      <a:txBody>
                        <a:bodyPr/>
                        <a:lstStyle/>
                        <a:p>
                          <a:pPr algn="ctr"/>
                          <a:r>
                            <a:rPr lang="en-US" altLang="zh-TW" dirty="0"/>
                            <a:t>GS1</a:t>
                          </a:r>
                          <a:endParaRPr lang="zh-TW" altLang="en-US" dirty="0">
                            <a:latin typeface="+mn-lt"/>
                            <a:cs typeface="Times New Roman" panose="02020603050405020304" pitchFamily="18" charset="0"/>
                          </a:endParaRPr>
                        </a:p>
                      </a:txBody>
                      <a:tcPr/>
                    </a:tc>
                    <a:extLst>
                      <a:ext uri="{0D108BD9-81ED-4DB2-BD59-A6C34878D82A}">
                        <a16:rowId xmlns:a16="http://schemas.microsoft.com/office/drawing/2014/main" val="1207749509"/>
                      </a:ext>
                    </a:extLst>
                  </a:tr>
                  <a:tr h="347951">
                    <a:tc>
                      <a:txBody>
                        <a:bodyPr/>
                        <a:lstStyle/>
                        <a:p>
                          <a:pPr algn="l"/>
                          <a:r>
                            <a:rPr lang="en-US" altLang="zh-TW" dirty="0"/>
                            <a:t>Detritus</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350270 </a:t>
                          </a:r>
                          <a14:m>
                            <m:oMath xmlns:m="http://schemas.openxmlformats.org/officeDocument/2006/math">
                              <m:r>
                                <a:rPr lang="en-US" altLang="zh-TW" sz="1800" smtClean="0">
                                  <a:latin typeface="Cambria Math" panose="02040503050406030204" pitchFamily="18" charset="0"/>
                                </a:rPr>
                                <m:t>±</m:t>
                              </m:r>
                            </m:oMath>
                          </a14:m>
                          <a:r>
                            <a:rPr lang="en-US" altLang="zh-TW" sz="1800" dirty="0"/>
                            <a:t> 104003.4</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a:t>524425.7 </a:t>
                          </a:r>
                          <a14:m>
                            <m:oMath xmlns:m="http://schemas.openxmlformats.org/officeDocument/2006/math">
                              <m:r>
                                <a:rPr lang="en-US" altLang="zh-TW" sz="1800" b="1" smtClean="0">
                                  <a:latin typeface="Cambria Math" panose="02040503050406030204" pitchFamily="18" charset="0"/>
                                </a:rPr>
                                <m:t>±</m:t>
                              </m:r>
                            </m:oMath>
                          </a14:m>
                          <a:r>
                            <a:rPr lang="zh-TW" altLang="en-US" sz="1800" b="1" dirty="0"/>
                            <a:t> 34800.15</a:t>
                          </a:r>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3914266793"/>
                      </a:ext>
                    </a:extLst>
                  </a:tr>
                  <a:tr h="347951">
                    <a:tc>
                      <a:txBody>
                        <a:bodyPr/>
                        <a:lstStyle/>
                        <a:p>
                          <a:pPr algn="l"/>
                          <a:r>
                            <a:rPr lang="en-US" altLang="zh-TW" dirty="0"/>
                            <a:t>Bacteria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a:t>65.31</a:t>
                          </a:r>
                          <a14:m>
                            <m:oMath xmlns:m="http://schemas.openxmlformats.org/officeDocument/2006/math">
                              <m:r>
                                <a:rPr lang="en-US" altLang="zh-TW" sz="1800" b="1" smtClean="0">
                                  <a:latin typeface="Cambria Math" panose="02040503050406030204" pitchFamily="18" charset="0"/>
                                </a:rPr>
                                <m:t> ± </m:t>
                              </m:r>
                            </m:oMath>
                          </a14:m>
                          <a:r>
                            <a:rPr lang="en-US" altLang="zh-TW" sz="1800" b="1" dirty="0"/>
                            <a:t>12.74</a:t>
                          </a:r>
                          <a:endParaRPr lang="zh-TW" altLang="en-US" sz="1800" b="1"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dirty="0"/>
                            <a:t>42.80</a:t>
                          </a:r>
                          <a14:m>
                            <m:oMath xmlns:m="http://schemas.openxmlformats.org/officeDocument/2006/math">
                              <m:r>
                                <a:rPr lang="en-US" altLang="zh-TW" sz="1800" smtClean="0">
                                  <a:latin typeface="Cambria Math" panose="02040503050406030204" pitchFamily="18" charset="0"/>
                                </a:rPr>
                                <m:t> ± </m:t>
                              </m:r>
                            </m:oMath>
                          </a14:m>
                          <a:r>
                            <a:rPr lang="en-US" altLang="zh-TW" sz="1800" dirty="0"/>
                            <a:t>6.75</a:t>
                          </a:r>
                          <a:endParaRPr lang="zh-TW" altLang="en-US" sz="1800" b="0"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1403850891"/>
                      </a:ext>
                    </a:extLst>
                  </a:tr>
                  <a:tr h="347951">
                    <a:tc>
                      <a:txBody>
                        <a:bodyPr/>
                        <a:lstStyle/>
                        <a:p>
                          <a:pPr algn="l"/>
                          <a:r>
                            <a:rPr lang="en-US" altLang="zh-TW" dirty="0"/>
                            <a:t>Meiofauna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1.49 </a:t>
                          </a:r>
                          <a14:m>
                            <m:oMath xmlns:m="http://schemas.openxmlformats.org/officeDocument/2006/math">
                              <m:r>
                                <a:rPr lang="en-US" altLang="zh-TW" sz="1800" smtClean="0">
                                  <a:latin typeface="Cambria Math" panose="02040503050406030204" pitchFamily="18" charset="0"/>
                                </a:rPr>
                                <m:t>±</m:t>
                              </m:r>
                            </m:oMath>
                          </a14:m>
                          <a:r>
                            <a:rPr lang="en-US" altLang="zh-TW" sz="1800" dirty="0"/>
                            <a:t> 1.53</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dirty="0"/>
                            <a:t>33.39</a:t>
                          </a:r>
                          <a:r>
                            <a:rPr lang="zh-TW" altLang="en-US" sz="1800" b="1" dirty="0"/>
                            <a:t> </a:t>
                          </a:r>
                          <a14:m>
                            <m:oMath xmlns:m="http://schemas.openxmlformats.org/officeDocument/2006/math">
                              <m:r>
                                <a:rPr lang="en-US" altLang="zh-TW" sz="1800" b="1" smtClean="0">
                                  <a:latin typeface="Cambria Math" panose="02040503050406030204" pitchFamily="18" charset="0"/>
                                </a:rPr>
                                <m:t>± </m:t>
                              </m:r>
                            </m:oMath>
                          </a14:m>
                          <a:r>
                            <a:rPr lang="en-US" altLang="zh-TW" sz="1800" b="1" dirty="0"/>
                            <a:t>26.48</a:t>
                          </a:r>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1164690749"/>
                      </a:ext>
                    </a:extLst>
                  </a:tr>
                  <a:tr h="347951">
                    <a:tc>
                      <a:txBody>
                        <a:bodyPr/>
                        <a:lstStyle/>
                        <a:p>
                          <a:pPr algn="l"/>
                          <a:r>
                            <a:rPr lang="en-US" altLang="zh-TW" dirty="0"/>
                            <a:t>Macrofauna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dirty="0"/>
                            <a:t>3.65</a:t>
                          </a:r>
                          <a14:m>
                            <m:oMath xmlns:m="http://schemas.openxmlformats.org/officeDocument/2006/math">
                              <m:r>
                                <a:rPr lang="en-US" altLang="zh-TW" sz="1800" smtClean="0">
                                  <a:latin typeface="Cambria Math" panose="02040503050406030204" pitchFamily="18" charset="0"/>
                                </a:rPr>
                                <m:t> ± </m:t>
                              </m:r>
                            </m:oMath>
                          </a14:m>
                          <a:r>
                            <a:rPr lang="en-US" altLang="zh-TW" sz="1800" dirty="0"/>
                            <a:t>7.70</a:t>
                          </a:r>
                          <a:endParaRPr lang="zh-TW" altLang="en-US" sz="1800" b="0" dirty="0">
                            <a:solidFill>
                              <a:schemeClr val="tx2">
                                <a:lumMod val="50000"/>
                              </a:schemeClr>
                            </a:solidFill>
                            <a:latin typeface="+mn-lt"/>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dirty="0"/>
                            <a:t>80.</a:t>
                          </a:r>
                          <a:r>
                            <a:rPr lang="en-US" altLang="zh-TW" sz="1800" b="1" dirty="0"/>
                            <a:t>20 </a:t>
                          </a:r>
                          <a14:m>
                            <m:oMath xmlns:m="http://schemas.openxmlformats.org/officeDocument/2006/math">
                              <m:r>
                                <a:rPr lang="en-US" altLang="zh-TW" sz="1800" b="1" smtClean="0">
                                  <a:latin typeface="Cambria Math" panose="02040503050406030204" pitchFamily="18" charset="0"/>
                                </a:rPr>
                                <m:t>± </m:t>
                              </m:r>
                              <m:r>
                                <m:rPr>
                                  <m:nor/>
                                </m:rPr>
                                <a:rPr lang="zh-TW" altLang="en-US" sz="1800" b="1" dirty="0" smtClean="0"/>
                                <m:t>66.</m:t>
                              </m:r>
                              <m:r>
                                <m:rPr>
                                  <m:nor/>
                                </m:rPr>
                                <a:rPr lang="en-US" altLang="zh-TW" sz="1800" b="1" dirty="0" smtClean="0"/>
                                <m:t>10</m:t>
                              </m:r>
                            </m:oMath>
                          </a14:m>
                          <a:endParaRPr lang="zh-TW" altLang="en-US" sz="1800" b="1" dirty="0">
                            <a:solidFill>
                              <a:schemeClr val="tx2">
                                <a:lumMod val="50000"/>
                              </a:schemeClr>
                            </a:solidFill>
                            <a:latin typeface="+mn-lt"/>
                            <a:cs typeface="Times New Roman" panose="02020603050405020304" pitchFamily="18" charset="0"/>
                          </a:endParaRPr>
                        </a:p>
                      </a:txBody>
                      <a:tcPr/>
                    </a:tc>
                    <a:extLst>
                      <a:ext uri="{0D108BD9-81ED-4DB2-BD59-A6C34878D82A}">
                        <a16:rowId xmlns:a16="http://schemas.microsoft.com/office/drawing/2014/main" val="3543463553"/>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2345989583"/>
                  </p:ext>
                </p:extLst>
              </p:nvPr>
            </p:nvGraphicFramePr>
            <p:xfrm>
              <a:off x="268712" y="4306736"/>
              <a:ext cx="6090490" cy="1828800"/>
            </p:xfrm>
            <a:graphic>
              <a:graphicData uri="http://schemas.openxmlformats.org/drawingml/2006/table">
                <a:tbl>
                  <a:tblPr firstRow="1" bandRow="1">
                    <a:tableStyleId>{7DF18680-E054-41AD-8BC1-D1AEF772440D}</a:tableStyleId>
                  </a:tblPr>
                  <a:tblGrid>
                    <a:gridCol w="1602944">
                      <a:extLst>
                        <a:ext uri="{9D8B030D-6E8A-4147-A177-3AD203B41FA5}">
                          <a16:colId xmlns:a16="http://schemas.microsoft.com/office/drawing/2014/main" val="1374498342"/>
                        </a:ext>
                      </a:extLst>
                    </a:gridCol>
                    <a:gridCol w="2223094">
                      <a:extLst>
                        <a:ext uri="{9D8B030D-6E8A-4147-A177-3AD203B41FA5}">
                          <a16:colId xmlns:a16="http://schemas.microsoft.com/office/drawing/2014/main" val="122168761"/>
                        </a:ext>
                      </a:extLst>
                    </a:gridCol>
                    <a:gridCol w="2264452">
                      <a:extLst>
                        <a:ext uri="{9D8B030D-6E8A-4147-A177-3AD203B41FA5}">
                          <a16:colId xmlns:a16="http://schemas.microsoft.com/office/drawing/2014/main" val="1057924954"/>
                        </a:ext>
                      </a:extLst>
                    </a:gridCol>
                  </a:tblGrid>
                  <a:tr h="365760">
                    <a:tc>
                      <a:txBody>
                        <a:bodyPr/>
                        <a:lstStyle/>
                        <a:p>
                          <a:pPr algn="l"/>
                          <a:r>
                            <a:rPr lang="en-US" altLang="zh-TW" dirty="0" smtClean="0"/>
                            <a:t>Compartment</a:t>
                          </a:r>
                          <a:endParaRPr lang="zh-TW" altLang="en-US" dirty="0">
                            <a:latin typeface="+mn-lt"/>
                            <a:cs typeface="Times New Roman" panose="02020603050405020304" pitchFamily="18" charset="0"/>
                          </a:endParaRPr>
                        </a:p>
                      </a:txBody>
                      <a:tcPr/>
                    </a:tc>
                    <a:tc>
                      <a:txBody>
                        <a:bodyPr/>
                        <a:lstStyle/>
                        <a:p>
                          <a:pPr algn="ctr"/>
                          <a:r>
                            <a:rPr lang="en-US" altLang="zh-TW" dirty="0" smtClean="0"/>
                            <a:t>GC1</a:t>
                          </a:r>
                          <a:endParaRPr lang="zh-TW" altLang="en-US" dirty="0">
                            <a:latin typeface="+mn-lt"/>
                            <a:cs typeface="Times New Roman" panose="02020603050405020304" pitchFamily="18" charset="0"/>
                          </a:endParaRPr>
                        </a:p>
                      </a:txBody>
                      <a:tcPr/>
                    </a:tc>
                    <a:tc>
                      <a:txBody>
                        <a:bodyPr/>
                        <a:lstStyle/>
                        <a:p>
                          <a:pPr algn="ctr"/>
                          <a:r>
                            <a:rPr lang="en-US" altLang="zh-TW" dirty="0" smtClean="0"/>
                            <a:t>GS1</a:t>
                          </a:r>
                          <a:endParaRPr lang="zh-TW" altLang="en-US" dirty="0">
                            <a:latin typeface="+mn-lt"/>
                            <a:cs typeface="Times New Roman" panose="02020603050405020304" pitchFamily="18" charset="0"/>
                          </a:endParaRPr>
                        </a:p>
                      </a:txBody>
                      <a:tcPr/>
                    </a:tc>
                    <a:extLst>
                      <a:ext uri="{0D108BD9-81ED-4DB2-BD59-A6C34878D82A}">
                        <a16:rowId xmlns:a16="http://schemas.microsoft.com/office/drawing/2014/main" val="1207749509"/>
                      </a:ext>
                    </a:extLst>
                  </a:tr>
                  <a:tr h="365760">
                    <a:tc>
                      <a:txBody>
                        <a:bodyPr/>
                        <a:lstStyle/>
                        <a:p>
                          <a:pPr algn="l"/>
                          <a:r>
                            <a:rPr lang="en-US" altLang="zh-TW" dirty="0" smtClean="0"/>
                            <a:t>Detritus</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3"/>
                          <a:stretch>
                            <a:fillRect l="-72329" t="-108333" r="-103014" b="-326667"/>
                          </a:stretch>
                        </a:blipFill>
                      </a:tcPr>
                    </a:tc>
                    <a:tc>
                      <a:txBody>
                        <a:bodyPr/>
                        <a:lstStyle/>
                        <a:p>
                          <a:endParaRPr lang="zh-TW"/>
                        </a:p>
                      </a:txBody>
                      <a:tcPr>
                        <a:blipFill>
                          <a:blip r:embed="rId3"/>
                          <a:stretch>
                            <a:fillRect l="-169086" t="-108333" r="-1075" b="-326667"/>
                          </a:stretch>
                        </a:blipFill>
                      </a:tcPr>
                    </a:tc>
                    <a:extLst>
                      <a:ext uri="{0D108BD9-81ED-4DB2-BD59-A6C34878D82A}">
                        <a16:rowId xmlns:a16="http://schemas.microsoft.com/office/drawing/2014/main" val="3914266793"/>
                      </a:ext>
                    </a:extLst>
                  </a:tr>
                  <a:tr h="365760">
                    <a:tc>
                      <a:txBody>
                        <a:bodyPr/>
                        <a:lstStyle/>
                        <a:p>
                          <a:pPr algn="l"/>
                          <a:r>
                            <a:rPr lang="en-US" altLang="zh-TW" dirty="0" smtClean="0"/>
                            <a:t>Bacteria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3"/>
                          <a:stretch>
                            <a:fillRect l="-72329" t="-204918" r="-103014" b="-221311"/>
                          </a:stretch>
                        </a:blipFill>
                      </a:tcPr>
                    </a:tc>
                    <a:tc>
                      <a:txBody>
                        <a:bodyPr/>
                        <a:lstStyle/>
                        <a:p>
                          <a:endParaRPr lang="zh-TW"/>
                        </a:p>
                      </a:txBody>
                      <a:tcPr>
                        <a:blipFill>
                          <a:blip r:embed="rId3"/>
                          <a:stretch>
                            <a:fillRect l="-169086" t="-204918" r="-1075" b="-221311"/>
                          </a:stretch>
                        </a:blipFill>
                      </a:tcPr>
                    </a:tc>
                    <a:extLst>
                      <a:ext uri="{0D108BD9-81ED-4DB2-BD59-A6C34878D82A}">
                        <a16:rowId xmlns:a16="http://schemas.microsoft.com/office/drawing/2014/main" val="1403850891"/>
                      </a:ext>
                    </a:extLst>
                  </a:tr>
                  <a:tr h="365760">
                    <a:tc>
                      <a:txBody>
                        <a:bodyPr/>
                        <a:lstStyle/>
                        <a:p>
                          <a:pPr algn="l"/>
                          <a:r>
                            <a:rPr lang="en-US" altLang="zh-TW" dirty="0" smtClean="0"/>
                            <a:t>Meiofauna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3"/>
                          <a:stretch>
                            <a:fillRect l="-72329" t="-310000" r="-103014" b="-125000"/>
                          </a:stretch>
                        </a:blipFill>
                      </a:tcPr>
                    </a:tc>
                    <a:tc>
                      <a:txBody>
                        <a:bodyPr/>
                        <a:lstStyle/>
                        <a:p>
                          <a:endParaRPr lang="zh-TW"/>
                        </a:p>
                      </a:txBody>
                      <a:tcPr>
                        <a:blipFill>
                          <a:blip r:embed="rId3"/>
                          <a:stretch>
                            <a:fillRect l="-169086" t="-310000" r="-1075" b="-125000"/>
                          </a:stretch>
                        </a:blipFill>
                      </a:tcPr>
                    </a:tc>
                    <a:extLst>
                      <a:ext uri="{0D108BD9-81ED-4DB2-BD59-A6C34878D82A}">
                        <a16:rowId xmlns:a16="http://schemas.microsoft.com/office/drawing/2014/main" val="1164690749"/>
                      </a:ext>
                    </a:extLst>
                  </a:tr>
                  <a:tr h="365760">
                    <a:tc>
                      <a:txBody>
                        <a:bodyPr/>
                        <a:lstStyle/>
                        <a:p>
                          <a:pPr algn="l"/>
                          <a:r>
                            <a:rPr lang="en-US" altLang="zh-TW" dirty="0" smtClean="0"/>
                            <a:t>Macrofauna</a:t>
                          </a:r>
                          <a:endParaRPr lang="zh-TW" altLang="en-US" dirty="0">
                            <a:solidFill>
                              <a:schemeClr val="tx2">
                                <a:lumMod val="50000"/>
                              </a:schemeClr>
                            </a:solidFill>
                            <a:latin typeface="+mn-lt"/>
                            <a:cs typeface="Times New Roman" panose="02020603050405020304" pitchFamily="18" charset="0"/>
                          </a:endParaRPr>
                        </a:p>
                      </a:txBody>
                      <a:tcPr/>
                    </a:tc>
                    <a:tc>
                      <a:txBody>
                        <a:bodyPr/>
                        <a:lstStyle/>
                        <a:p>
                          <a:endParaRPr lang="zh-TW"/>
                        </a:p>
                      </a:txBody>
                      <a:tcPr>
                        <a:blipFill>
                          <a:blip r:embed="rId3"/>
                          <a:stretch>
                            <a:fillRect l="-72329" t="-410000" r="-103014" b="-25000"/>
                          </a:stretch>
                        </a:blipFill>
                      </a:tcPr>
                    </a:tc>
                    <a:tc>
                      <a:txBody>
                        <a:bodyPr/>
                        <a:lstStyle/>
                        <a:p>
                          <a:endParaRPr lang="zh-TW"/>
                        </a:p>
                      </a:txBody>
                      <a:tcPr>
                        <a:blipFill>
                          <a:blip r:embed="rId3"/>
                          <a:stretch>
                            <a:fillRect l="-169086" t="-410000" r="-1075" b="-25000"/>
                          </a:stretch>
                        </a:blipFill>
                      </a:tcPr>
                    </a:tc>
                    <a:extLst>
                      <a:ext uri="{0D108BD9-81ED-4DB2-BD59-A6C34878D82A}">
                        <a16:rowId xmlns:a16="http://schemas.microsoft.com/office/drawing/2014/main" val="3543463553"/>
                      </a:ext>
                    </a:extLst>
                  </a:tr>
                </a:tbl>
              </a:graphicData>
            </a:graphic>
          </p:graphicFrame>
        </mc:Fallback>
      </mc:AlternateContent>
      <p:sp>
        <p:nvSpPr>
          <p:cNvPr id="5" name="矩形 4"/>
          <p:cNvSpPr/>
          <p:nvPr/>
        </p:nvSpPr>
        <p:spPr>
          <a:xfrm>
            <a:off x="268712" y="1329952"/>
            <a:ext cx="6436888" cy="1569660"/>
          </a:xfrm>
          <a:prstGeom prst="rect">
            <a:avLst/>
          </a:prstGeom>
        </p:spPr>
        <p:txBody>
          <a:bodyPr wrap="square">
            <a:spAutoFit/>
          </a:bodyPr>
          <a:lstStyle/>
          <a:p>
            <a:pPr marL="342900" indent="-342900">
              <a:buFont typeface="Arial" panose="020B0604020202020204" pitchFamily="34" charset="0"/>
              <a:buChar char="•"/>
            </a:pPr>
            <a:r>
              <a:rPr lang="en-US" altLang="zh-TW" sz="2400" dirty="0"/>
              <a:t>Detritus</a:t>
            </a:r>
          </a:p>
          <a:p>
            <a:pPr marL="800100" lvl="1" indent="-342900">
              <a:buSzPct val="75000"/>
              <a:buFont typeface="Arial" panose="020B0604020202020204" pitchFamily="34" charset="0"/>
              <a:buChar char="•"/>
            </a:pPr>
            <a:r>
              <a:rPr lang="en-US" altLang="zh-TW" sz="2400" dirty="0"/>
              <a:t>Seasonality: </a:t>
            </a:r>
            <a:r>
              <a:rPr lang="en-US" altLang="zh-TW" sz="2400" dirty="0">
                <a:solidFill>
                  <a:schemeClr val="bg2">
                    <a:lumMod val="10000"/>
                  </a:schemeClr>
                </a:solidFill>
              </a:rPr>
              <a:t>N.S.D</a:t>
            </a:r>
          </a:p>
          <a:p>
            <a:pPr marL="1257300" lvl="2" indent="-342900">
              <a:buSzPct val="75000"/>
              <a:buFont typeface="Arial" panose="020B0604020202020204" pitchFamily="34" charset="0"/>
              <a:buChar char="•"/>
            </a:pPr>
            <a:r>
              <a:rPr lang="en-US" altLang="zh-TW" sz="2400" dirty="0"/>
              <a:t>Average was taken for the</a:t>
            </a:r>
            <a:r>
              <a:rPr lang="zh-TW" altLang="en-US" sz="2400" dirty="0"/>
              <a:t> </a:t>
            </a:r>
            <a:r>
              <a:rPr lang="en-US" altLang="zh-TW" sz="2400" dirty="0"/>
              <a:t>model input </a:t>
            </a:r>
            <a:endParaRPr lang="en-US" altLang="zh-TW" sz="2400" dirty="0">
              <a:solidFill>
                <a:schemeClr val="bg2">
                  <a:lumMod val="10000"/>
                </a:schemeClr>
              </a:solidFill>
            </a:endParaRPr>
          </a:p>
          <a:p>
            <a:pPr marL="800100" lvl="1" indent="-342900">
              <a:buSzPct val="75000"/>
              <a:buFont typeface="Arial" panose="020B0604020202020204" pitchFamily="34" charset="0"/>
              <a:buChar char="•"/>
            </a:pPr>
            <a:r>
              <a:rPr lang="en-US" altLang="zh-TW" sz="2400" dirty="0">
                <a:solidFill>
                  <a:schemeClr val="bg2">
                    <a:lumMod val="10000"/>
                  </a:schemeClr>
                </a:solidFill>
              </a:rPr>
              <a:t>Habitat: S.D, GC1&lt;GS1</a:t>
            </a:r>
          </a:p>
        </p:txBody>
      </p:sp>
      <p:sp>
        <p:nvSpPr>
          <p:cNvPr id="7" name="矩形 6"/>
          <p:cNvSpPr/>
          <p:nvPr/>
        </p:nvSpPr>
        <p:spPr>
          <a:xfrm>
            <a:off x="268712" y="2885937"/>
            <a:ext cx="5832798" cy="461665"/>
          </a:xfrm>
          <a:prstGeom prst="rect">
            <a:avLst/>
          </a:prstGeom>
        </p:spPr>
        <p:txBody>
          <a:bodyPr wrap="square">
            <a:spAutoFit/>
          </a:bodyPr>
          <a:lstStyle/>
          <a:p>
            <a:pPr marL="342900" indent="-342900">
              <a:buFont typeface="Arial" panose="020B0604020202020204" pitchFamily="34" charset="0"/>
              <a:buChar char="•"/>
            </a:pPr>
            <a:r>
              <a:rPr lang="en-US" altLang="zh-TW" sz="2400" dirty="0"/>
              <a:t>Prokaryote biomass:</a:t>
            </a:r>
            <a:r>
              <a:rPr lang="zh-TW" altLang="en-US" sz="2400" dirty="0"/>
              <a:t> </a:t>
            </a:r>
            <a:r>
              <a:rPr lang="en-US" altLang="zh-TW" sz="2400" dirty="0"/>
              <a:t>S.D, GC1 &gt; GS1</a:t>
            </a:r>
            <a:endParaRPr lang="en-US" altLang="zh-TW" sz="2400" dirty="0">
              <a:solidFill>
                <a:schemeClr val="bg2">
                  <a:lumMod val="10000"/>
                </a:schemeClr>
              </a:solidFill>
            </a:endParaRPr>
          </a:p>
        </p:txBody>
      </p:sp>
      <p:sp>
        <p:nvSpPr>
          <p:cNvPr id="4" name="文字方塊 3"/>
          <p:cNvSpPr txBox="1"/>
          <p:nvPr/>
        </p:nvSpPr>
        <p:spPr>
          <a:xfrm>
            <a:off x="4876807" y="6135536"/>
            <a:ext cx="1612942" cy="369332"/>
          </a:xfrm>
          <a:prstGeom prst="rect">
            <a:avLst/>
          </a:prstGeom>
          <a:noFill/>
        </p:spPr>
        <p:txBody>
          <a:bodyPr wrap="none" rtlCol="0">
            <a:spAutoFit/>
          </a:bodyPr>
          <a:lstStyle/>
          <a:p>
            <a:r>
              <a:rPr lang="en-US" altLang="zh-TW" dirty="0"/>
              <a:t>Unit: mg C/ m</a:t>
            </a:r>
            <a:r>
              <a:rPr lang="en-US" altLang="zh-TW" baseline="30000" dirty="0"/>
              <a:t>2</a:t>
            </a:r>
            <a:endParaRPr lang="zh-TW" altLang="en-US" baseline="30000" dirty="0"/>
          </a:p>
        </p:txBody>
      </p:sp>
      <p:sp>
        <p:nvSpPr>
          <p:cNvPr id="9" name="矩形 8"/>
          <p:cNvSpPr/>
          <p:nvPr/>
        </p:nvSpPr>
        <p:spPr>
          <a:xfrm>
            <a:off x="268712" y="3347602"/>
            <a:ext cx="5053349" cy="461665"/>
          </a:xfrm>
          <a:prstGeom prst="rect">
            <a:avLst/>
          </a:prstGeom>
        </p:spPr>
        <p:txBody>
          <a:bodyPr wrap="square">
            <a:spAutoFit/>
          </a:bodyPr>
          <a:lstStyle/>
          <a:p>
            <a:pPr marL="342900" indent="-342900">
              <a:buFont typeface="Arial" panose="020B0604020202020204" pitchFamily="34" charset="0"/>
              <a:buChar char="•"/>
            </a:pPr>
            <a:r>
              <a:rPr lang="en-US" altLang="zh-TW" sz="2400" dirty="0" err="1"/>
              <a:t>Meiofauna</a:t>
            </a:r>
            <a:r>
              <a:rPr lang="en-US" altLang="zh-TW" sz="2400" dirty="0"/>
              <a:t> biomass: S.D, GC1&lt;GS1</a:t>
            </a:r>
          </a:p>
        </p:txBody>
      </p:sp>
      <p:sp>
        <p:nvSpPr>
          <p:cNvPr id="10" name="矩形 9"/>
          <p:cNvSpPr/>
          <p:nvPr/>
        </p:nvSpPr>
        <p:spPr>
          <a:xfrm>
            <a:off x="268712" y="3743553"/>
            <a:ext cx="5832798" cy="461665"/>
          </a:xfrm>
          <a:prstGeom prst="rect">
            <a:avLst/>
          </a:prstGeom>
        </p:spPr>
        <p:txBody>
          <a:bodyPr wrap="square">
            <a:spAutoFit/>
          </a:bodyPr>
          <a:lstStyle/>
          <a:p>
            <a:pPr marL="342900" indent="-342900">
              <a:buFont typeface="Arial" panose="020B0604020202020204" pitchFamily="34" charset="0"/>
              <a:buChar char="•"/>
            </a:pPr>
            <a:r>
              <a:rPr lang="en-US" altLang="zh-TW" sz="2400" dirty="0" err="1"/>
              <a:t>Macrofauna</a:t>
            </a:r>
            <a:r>
              <a:rPr lang="en-US" altLang="zh-TW" sz="2400" dirty="0"/>
              <a:t> biomass:</a:t>
            </a:r>
            <a:r>
              <a:rPr lang="zh-TW" altLang="en-US" sz="2400" dirty="0"/>
              <a:t> </a:t>
            </a:r>
            <a:r>
              <a:rPr lang="en-US" altLang="zh-TW" sz="2400" dirty="0"/>
              <a:t>S.D, GC1 &lt; GS1</a:t>
            </a:r>
          </a:p>
        </p:txBody>
      </p:sp>
      <p:sp>
        <p:nvSpPr>
          <p:cNvPr id="11" name="矩形 10"/>
          <p:cNvSpPr/>
          <p:nvPr/>
        </p:nvSpPr>
        <p:spPr>
          <a:xfrm>
            <a:off x="6738594" y="1223308"/>
            <a:ext cx="5318043" cy="1015663"/>
          </a:xfrm>
          <a:prstGeom prst="rect">
            <a:avLst/>
          </a:prstGeom>
        </p:spPr>
        <p:txBody>
          <a:bodyPr wrap="square">
            <a:spAutoFit/>
          </a:bodyPr>
          <a:lstStyle/>
          <a:p>
            <a:r>
              <a:rPr lang="en-US" altLang="zh-TW" sz="2000" dirty="0"/>
              <a:t>The </a:t>
            </a:r>
            <a:r>
              <a:rPr lang="en-US" altLang="zh-TW" sz="2000" dirty="0" err="1"/>
              <a:t>meiofauna</a:t>
            </a:r>
            <a:r>
              <a:rPr lang="en-US" altLang="zh-TW" sz="2000" dirty="0"/>
              <a:t> and </a:t>
            </a:r>
            <a:r>
              <a:rPr lang="en-US" altLang="zh-TW" sz="2000" dirty="0" err="1"/>
              <a:t>macrofauna</a:t>
            </a:r>
            <a:r>
              <a:rPr lang="en-US" altLang="zh-TW" sz="2000" dirty="0"/>
              <a:t> biomass and richness</a:t>
            </a:r>
            <a:r>
              <a:rPr lang="zh-TW" altLang="en-US" sz="2000" dirty="0"/>
              <a:t> </a:t>
            </a:r>
            <a:r>
              <a:rPr lang="en-US" altLang="zh-TW" sz="1600" dirty="0"/>
              <a:t>(Liao et al., 2017; 2020)</a:t>
            </a:r>
            <a:r>
              <a:rPr lang="zh-TW" altLang="en-US" sz="2000" dirty="0"/>
              <a:t> </a:t>
            </a:r>
            <a:r>
              <a:rPr lang="en-US" altLang="zh-TW" sz="2000" dirty="0"/>
              <a:t>were depressed in the canyon</a:t>
            </a:r>
            <a:endParaRPr lang="zh-TW" altLang="en-US" sz="2000" dirty="0"/>
          </a:p>
        </p:txBody>
      </p:sp>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2661" y="2390519"/>
            <a:ext cx="5109911" cy="3832434"/>
          </a:xfrm>
          <a:prstGeom prst="rect">
            <a:avLst/>
          </a:prstGeom>
        </p:spPr>
      </p:pic>
    </p:spTree>
    <p:extLst>
      <p:ext uri="{BB962C8B-B14F-4D97-AF65-F5344CB8AC3E}">
        <p14:creationId xmlns:p14="http://schemas.microsoft.com/office/powerpoint/2010/main" val="70043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86055" y="4522730"/>
            <a:ext cx="4005945" cy="1323439"/>
          </a:xfrm>
          <a:prstGeom prst="rect">
            <a:avLst/>
          </a:prstGeom>
        </p:spPr>
        <p:txBody>
          <a:bodyPr wrap="square">
            <a:spAutoFit/>
          </a:bodyPr>
          <a:lstStyle/>
          <a:p>
            <a:pPr marL="342900" indent="-342900">
              <a:buFont typeface="Arial" panose="020B0604020202020204" pitchFamily="34" charset="0"/>
              <a:buChar char="•"/>
            </a:pPr>
            <a:r>
              <a:rPr lang="en-US" altLang="zh-TW" sz="2000" dirty="0"/>
              <a:t>No</a:t>
            </a:r>
            <a:r>
              <a:rPr lang="zh-TW" altLang="en-US" sz="2000" dirty="0"/>
              <a:t> </a:t>
            </a:r>
            <a:r>
              <a:rPr lang="en-US" altLang="zh-TW" sz="2000" dirty="0"/>
              <a:t>empirical</a:t>
            </a:r>
            <a:r>
              <a:rPr lang="zh-TW" altLang="en-US" sz="2000" dirty="0"/>
              <a:t> </a:t>
            </a:r>
            <a:r>
              <a:rPr lang="en-US" altLang="zh-TW" sz="2000" dirty="0"/>
              <a:t>available megafauna/fish stock data </a:t>
            </a:r>
          </a:p>
          <a:p>
            <a:pPr marL="342900" indent="-342900">
              <a:buFont typeface="Arial" panose="020B0604020202020204" pitchFamily="34" charset="0"/>
              <a:buChar char="•"/>
            </a:pPr>
            <a:r>
              <a:rPr lang="en-US" altLang="zh-TW" sz="2000" dirty="0"/>
              <a:t>Related process</a:t>
            </a:r>
            <a:r>
              <a:rPr lang="en-US" altLang="zh-TW" sz="1600" dirty="0"/>
              <a:t> (e.g., predation)</a:t>
            </a:r>
            <a:r>
              <a:rPr lang="en-US" altLang="zh-TW" sz="2000" dirty="0"/>
              <a:t>: solved by models </a:t>
            </a:r>
            <a:endParaRPr lang="zh-TW" altLang="en-US" sz="2000" dirty="0"/>
          </a:p>
        </p:txBody>
      </p:sp>
      <p:sp>
        <p:nvSpPr>
          <p:cNvPr id="4" name="矩形 6"/>
          <p:cNvSpPr>
            <a:spLocks noChangeArrowheads="1"/>
          </p:cNvSpPr>
          <p:nvPr/>
        </p:nvSpPr>
        <p:spPr bwMode="auto">
          <a:xfrm>
            <a:off x="274638" y="700088"/>
            <a:ext cx="6079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Carbon stock in different compartments </a:t>
            </a:r>
          </a:p>
        </p:txBody>
      </p:sp>
      <p:pic>
        <p:nvPicPr>
          <p:cNvPr id="5" name="圖片 4"/>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74638" y="1915719"/>
            <a:ext cx="4645152" cy="3483864"/>
          </a:xfrm>
          <a:prstGeom prst="rect">
            <a:avLst/>
          </a:prstGeom>
        </p:spPr>
      </p:pic>
      <p:sp>
        <p:nvSpPr>
          <p:cNvPr id="6" name="矩形 5"/>
          <p:cNvSpPr/>
          <p:nvPr/>
        </p:nvSpPr>
        <p:spPr>
          <a:xfrm>
            <a:off x="274638" y="1359023"/>
            <a:ext cx="3386120" cy="461665"/>
          </a:xfrm>
          <a:prstGeom prst="rect">
            <a:avLst/>
          </a:prstGeom>
        </p:spPr>
        <p:txBody>
          <a:bodyPr wrap="none">
            <a:spAutoFit/>
          </a:bodyPr>
          <a:lstStyle/>
          <a:p>
            <a:r>
              <a:rPr lang="en-US" altLang="zh-TW" sz="2400" dirty="0"/>
              <a:t>1.</a:t>
            </a:r>
            <a:r>
              <a:rPr lang="zh-TW" altLang="en-US" sz="2400" dirty="0"/>
              <a:t> </a:t>
            </a:r>
            <a:r>
              <a:rPr lang="en-US" altLang="zh-TW" sz="2400" dirty="0"/>
              <a:t>Quantity of detritus OC</a:t>
            </a:r>
            <a:endParaRPr lang="zh-TW" altLang="en-US" sz="2400" dirty="0"/>
          </a:p>
        </p:txBody>
      </p:sp>
      <p:sp>
        <p:nvSpPr>
          <p:cNvPr id="7" name="矩形 6"/>
          <p:cNvSpPr/>
          <p:nvPr/>
        </p:nvSpPr>
        <p:spPr>
          <a:xfrm>
            <a:off x="274638" y="5440265"/>
            <a:ext cx="4898569" cy="1323439"/>
          </a:xfrm>
          <a:prstGeom prst="rect">
            <a:avLst/>
          </a:prstGeom>
        </p:spPr>
        <p:txBody>
          <a:bodyPr wrap="square">
            <a:spAutoFit/>
          </a:bodyPr>
          <a:lstStyle/>
          <a:p>
            <a:pPr marL="342900" indent="-342900">
              <a:buFont typeface="Arial" panose="020B0604020202020204" pitchFamily="34" charset="0"/>
              <a:buChar char="•"/>
            </a:pPr>
            <a:r>
              <a:rPr lang="en-US" altLang="zh-TW" sz="2000" dirty="0"/>
              <a:t>Same order of magnitude as previous studies</a:t>
            </a:r>
          </a:p>
          <a:p>
            <a:pPr marL="342900" indent="-342900">
              <a:buFont typeface="Arial" panose="020B0604020202020204" pitchFamily="34" charset="0"/>
              <a:buChar char="•"/>
            </a:pPr>
            <a:r>
              <a:rPr lang="en-US" altLang="zh-TW" sz="2000" dirty="0"/>
              <a:t>Only half of the Mississippi or </a:t>
            </a:r>
            <a:r>
              <a:rPr lang="en-US" altLang="zh-TW" sz="2000" dirty="0" err="1"/>
              <a:t>Nazaré</a:t>
            </a:r>
            <a:r>
              <a:rPr lang="en-US" altLang="zh-TW" sz="2000" dirty="0"/>
              <a:t> canyons </a:t>
            </a:r>
          </a:p>
        </p:txBody>
      </p:sp>
      <p:sp>
        <p:nvSpPr>
          <p:cNvPr id="8" name="矩形 7"/>
          <p:cNvSpPr/>
          <p:nvPr/>
        </p:nvSpPr>
        <p:spPr>
          <a:xfrm>
            <a:off x="4722398" y="1359023"/>
            <a:ext cx="2935419" cy="461665"/>
          </a:xfrm>
          <a:prstGeom prst="rect">
            <a:avLst/>
          </a:prstGeom>
        </p:spPr>
        <p:txBody>
          <a:bodyPr wrap="none">
            <a:spAutoFit/>
          </a:bodyPr>
          <a:lstStyle/>
          <a:p>
            <a:r>
              <a:rPr lang="en-US" altLang="zh-TW" sz="2400" dirty="0"/>
              <a:t>2.</a:t>
            </a:r>
            <a:r>
              <a:rPr lang="zh-TW" altLang="en-US" sz="2400" dirty="0"/>
              <a:t> </a:t>
            </a:r>
            <a:r>
              <a:rPr lang="en-US" altLang="zh-TW" sz="2400" dirty="0"/>
              <a:t>N.S.D in seasonality</a:t>
            </a:r>
            <a:endParaRPr lang="zh-TW" altLang="en-US" sz="2400" dirty="0"/>
          </a:p>
        </p:txBody>
      </p:sp>
      <p:pic>
        <p:nvPicPr>
          <p:cNvPr id="9" name="圖片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20000"/>
                    </a14:imgEffect>
                  </a14:imgLayer>
                </a14:imgProps>
              </a:ext>
            </a:extLst>
          </a:blip>
          <a:srcRect l="6397" r="8378" b="3199"/>
          <a:stretch/>
        </p:blipFill>
        <p:spPr>
          <a:xfrm>
            <a:off x="8514156" y="1786637"/>
            <a:ext cx="3687201" cy="2408802"/>
          </a:xfrm>
          <a:prstGeom prst="rect">
            <a:avLst/>
          </a:prstGeom>
        </p:spPr>
      </p:pic>
      <p:sp>
        <p:nvSpPr>
          <p:cNvPr id="10" name="矩形 9"/>
          <p:cNvSpPr/>
          <p:nvPr/>
        </p:nvSpPr>
        <p:spPr>
          <a:xfrm>
            <a:off x="8719457" y="1047973"/>
            <a:ext cx="3668487" cy="738664"/>
          </a:xfrm>
          <a:prstGeom prst="rect">
            <a:avLst/>
          </a:prstGeom>
        </p:spPr>
        <p:txBody>
          <a:bodyPr wrap="square">
            <a:spAutoFit/>
          </a:bodyPr>
          <a:lstStyle/>
          <a:p>
            <a:r>
              <a:rPr lang="en-US" altLang="zh-TW" sz="1400" dirty="0"/>
              <a:t>Monthly averaged precipitation of </a:t>
            </a:r>
            <a:r>
              <a:rPr lang="en-US" altLang="zh-TW" sz="1400" dirty="0" err="1"/>
              <a:t>Gaoping</a:t>
            </a:r>
            <a:r>
              <a:rPr lang="en-US" altLang="zh-TW" sz="1400" dirty="0"/>
              <a:t> River Basin during the study period (1998–2012); Chang et al. (2015).</a:t>
            </a:r>
            <a:endParaRPr lang="zh-TW" altLang="en-US" sz="1400" dirty="0"/>
          </a:p>
        </p:txBody>
      </p:sp>
      <p:sp>
        <p:nvSpPr>
          <p:cNvPr id="11" name="矩形 10"/>
          <p:cNvSpPr/>
          <p:nvPr/>
        </p:nvSpPr>
        <p:spPr>
          <a:xfrm>
            <a:off x="4722398" y="1817221"/>
            <a:ext cx="3962953" cy="1631216"/>
          </a:xfrm>
          <a:prstGeom prst="rect">
            <a:avLst/>
          </a:prstGeom>
        </p:spPr>
        <p:txBody>
          <a:bodyPr wrap="square">
            <a:spAutoFit/>
          </a:bodyPr>
          <a:lstStyle/>
          <a:p>
            <a:pPr marL="285750" indent="-285750">
              <a:buFont typeface="Arial" panose="020B0604020202020204" pitchFamily="34" charset="0"/>
              <a:buChar char="•"/>
            </a:pPr>
            <a:r>
              <a:rPr lang="en-US" altLang="zh-TW" sz="2000" dirty="0"/>
              <a:t>Sampling patterns</a:t>
            </a:r>
          </a:p>
          <a:p>
            <a:pPr marL="742950" lvl="1" indent="-285750">
              <a:buFont typeface="Arial" panose="020B0604020202020204" pitchFamily="34" charset="0"/>
              <a:buChar char="•"/>
            </a:pPr>
            <a:r>
              <a:rPr lang="en-US" altLang="zh-TW" sz="2000" dirty="0"/>
              <a:t>The OC stocks already recovered from perturbed wet seasons</a:t>
            </a:r>
          </a:p>
          <a:p>
            <a:pPr marL="742950" lvl="1" indent="-285750">
              <a:buFont typeface="Arial" panose="020B0604020202020204" pitchFamily="34" charset="0"/>
              <a:buChar char="•"/>
            </a:pPr>
            <a:r>
              <a:rPr lang="en-US" altLang="zh-TW" sz="2000" dirty="0"/>
              <a:t>Used mean values in models </a:t>
            </a:r>
          </a:p>
        </p:txBody>
      </p:sp>
      <p:sp>
        <p:nvSpPr>
          <p:cNvPr id="12" name="矩形 11"/>
          <p:cNvSpPr/>
          <p:nvPr/>
        </p:nvSpPr>
        <p:spPr>
          <a:xfrm>
            <a:off x="4718575" y="4030947"/>
            <a:ext cx="3668697" cy="461665"/>
          </a:xfrm>
          <a:prstGeom prst="rect">
            <a:avLst/>
          </a:prstGeom>
        </p:spPr>
        <p:txBody>
          <a:bodyPr wrap="none">
            <a:spAutoFit/>
          </a:bodyPr>
          <a:lstStyle/>
          <a:p>
            <a:r>
              <a:rPr lang="en-US" altLang="zh-TW" sz="2400" dirty="0"/>
              <a:t>3.</a:t>
            </a:r>
            <a:r>
              <a:rPr lang="zh-TW" altLang="en-US" sz="2400" dirty="0"/>
              <a:t> </a:t>
            </a:r>
            <a:r>
              <a:rPr lang="en-US" altLang="zh-TW" sz="2400" dirty="0"/>
              <a:t>Lack of larger size groups</a:t>
            </a:r>
            <a:endParaRPr lang="zh-TW" altLang="en-US" sz="2400" dirty="0"/>
          </a:p>
        </p:txBody>
      </p:sp>
      <p:pic>
        <p:nvPicPr>
          <p:cNvPr id="1026" name="Picture 2" descr="https://www.deepseanews.com/wp-content/uploads/2016/01/megafauna_coll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0417" y="4522730"/>
            <a:ext cx="3005011" cy="200539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050708" y="6558240"/>
            <a:ext cx="1813402" cy="307777"/>
          </a:xfrm>
          <a:prstGeom prst="rect">
            <a:avLst/>
          </a:prstGeom>
        </p:spPr>
        <p:txBody>
          <a:bodyPr wrap="square">
            <a:spAutoFit/>
          </a:bodyPr>
          <a:lstStyle/>
          <a:p>
            <a:r>
              <a:rPr lang="en-US" altLang="zh-TW" sz="1400" dirty="0" err="1"/>
              <a:t>Deepsea</a:t>
            </a:r>
            <a:r>
              <a:rPr lang="en-US" altLang="zh-TW" sz="1400" dirty="0"/>
              <a:t> news (2016)</a:t>
            </a:r>
            <a:endParaRPr lang="zh-TW" altLang="en-US" sz="1400" dirty="0"/>
          </a:p>
        </p:txBody>
      </p:sp>
    </p:spTree>
    <p:extLst>
      <p:ext uri="{BB962C8B-B14F-4D97-AF65-F5344CB8AC3E}">
        <p14:creationId xmlns:p14="http://schemas.microsoft.com/office/powerpoint/2010/main" val="20937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274638" y="878845"/>
            <a:ext cx="27850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Oxygen utilization</a:t>
            </a:r>
            <a:endParaRPr lang="zh-TW" altLang="en-US" sz="2800" dirty="0"/>
          </a:p>
        </p:txBody>
      </p:sp>
      <p:sp>
        <p:nvSpPr>
          <p:cNvPr id="5" name="矩形 4"/>
          <p:cNvSpPr/>
          <p:nvPr/>
        </p:nvSpPr>
        <p:spPr>
          <a:xfrm>
            <a:off x="274638" y="3029033"/>
            <a:ext cx="4818062" cy="1754326"/>
          </a:xfrm>
          <a:prstGeom prst="rect">
            <a:avLst/>
          </a:prstGeom>
        </p:spPr>
        <p:txBody>
          <a:bodyPr wrap="square">
            <a:spAutoFit/>
          </a:bodyPr>
          <a:lstStyle/>
          <a:p>
            <a:pPr marL="342900" indent="-342900">
              <a:buFont typeface="Arial" panose="020B0604020202020204" pitchFamily="34" charset="0"/>
              <a:buChar char="•"/>
            </a:pPr>
            <a:r>
              <a:rPr lang="en-US" altLang="zh-TW" sz="2400" dirty="0"/>
              <a:t>BMU=</a:t>
            </a:r>
            <a:r>
              <a:rPr lang="zh-TW" altLang="en-US" sz="2400" dirty="0"/>
              <a:t> </a:t>
            </a:r>
            <a:r>
              <a:rPr lang="en-US" altLang="zh-TW" sz="2400" dirty="0"/>
              <a:t>TOU – DOU </a:t>
            </a:r>
          </a:p>
          <a:p>
            <a:pPr marL="800100" lvl="1" indent="-342900">
              <a:buSzPct val="75000"/>
              <a:buFont typeface="Arial" panose="020B0604020202020204" pitchFamily="34" charset="0"/>
              <a:buChar char="•"/>
            </a:pPr>
            <a:r>
              <a:rPr lang="en-US" altLang="zh-TW" sz="2400" dirty="0"/>
              <a:t>N.S.D between GC1 and GS1</a:t>
            </a:r>
          </a:p>
          <a:p>
            <a:pPr lvl="1"/>
            <a:r>
              <a:rPr lang="en-US" altLang="zh-TW" sz="2000" dirty="0"/>
              <a:t>Only calculated when both the TOUs and DOUs were measured in the same cruise</a:t>
            </a:r>
          </a:p>
        </p:txBody>
      </p:sp>
      <p:sp>
        <p:nvSpPr>
          <p:cNvPr id="7" name="矩形 6"/>
          <p:cNvSpPr/>
          <p:nvPr/>
        </p:nvSpPr>
        <p:spPr>
          <a:xfrm>
            <a:off x="274638" y="1588169"/>
            <a:ext cx="4818062" cy="478710"/>
          </a:xfrm>
          <a:prstGeom prst="rect">
            <a:avLst/>
          </a:prstGeom>
        </p:spPr>
        <p:txBody>
          <a:bodyPr wrap="square">
            <a:spAutoFit/>
          </a:bodyPr>
          <a:lstStyle/>
          <a:p>
            <a:pPr marL="342900" indent="-342900">
              <a:buFont typeface="Arial" panose="020B0604020202020204" pitchFamily="34" charset="0"/>
              <a:buChar char="•"/>
            </a:pPr>
            <a:r>
              <a:rPr lang="en-US" altLang="zh-TW" sz="2400" dirty="0"/>
              <a:t>TOU:</a:t>
            </a:r>
            <a:r>
              <a:rPr lang="zh-TW" altLang="en-US" sz="2400" dirty="0"/>
              <a:t> </a:t>
            </a:r>
            <a:r>
              <a:rPr lang="en-US" altLang="zh-TW" sz="2400" dirty="0"/>
              <a:t>N.S.D between GC1 and GS1</a:t>
            </a:r>
            <a:endParaRPr lang="en-US" altLang="zh-TW" sz="2000" dirty="0"/>
          </a:p>
        </p:txBody>
      </p:sp>
      <p:sp>
        <p:nvSpPr>
          <p:cNvPr id="8" name="矩形 7"/>
          <p:cNvSpPr/>
          <p:nvPr/>
        </p:nvSpPr>
        <p:spPr>
          <a:xfrm>
            <a:off x="274638" y="2061628"/>
            <a:ext cx="4818062" cy="1077218"/>
          </a:xfrm>
          <a:prstGeom prst="rect">
            <a:avLst/>
          </a:prstGeom>
        </p:spPr>
        <p:txBody>
          <a:bodyPr wrap="square">
            <a:spAutoFit/>
          </a:bodyPr>
          <a:lstStyle/>
          <a:p>
            <a:pPr marL="342900" indent="-342900">
              <a:buFont typeface="Arial" panose="020B0604020202020204" pitchFamily="34" charset="0"/>
              <a:buChar char="•"/>
            </a:pPr>
            <a:r>
              <a:rPr lang="en-US" altLang="zh-TW" sz="2400" dirty="0"/>
              <a:t>DOU:</a:t>
            </a:r>
            <a:r>
              <a:rPr lang="zh-TW" altLang="en-US" sz="2400" dirty="0"/>
              <a:t> </a:t>
            </a:r>
            <a:r>
              <a:rPr lang="en-US" altLang="zh-TW" sz="2400" dirty="0"/>
              <a:t>N.S.D between GC1 and GS1</a:t>
            </a:r>
          </a:p>
          <a:p>
            <a:pPr lvl="1"/>
            <a:r>
              <a:rPr lang="en-US" altLang="zh-TW" sz="2000" dirty="0"/>
              <a:t>Standard deviations were greater than or closer to the mean value in both sites</a:t>
            </a:r>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484" y="5645964"/>
            <a:ext cx="9139032" cy="1112527"/>
          </a:xfrm>
          <a:prstGeom prst="rect">
            <a:avLst/>
          </a:prstGeom>
        </p:spPr>
      </p:pic>
      <p:sp>
        <p:nvSpPr>
          <p:cNvPr id="11" name="矩形 10"/>
          <p:cNvSpPr/>
          <p:nvPr/>
        </p:nvSpPr>
        <p:spPr>
          <a:xfrm>
            <a:off x="3059696" y="1005516"/>
            <a:ext cx="2553841" cy="369332"/>
          </a:xfrm>
          <a:prstGeom prst="rect">
            <a:avLst/>
          </a:prstGeom>
        </p:spPr>
        <p:txBody>
          <a:bodyPr wrap="none">
            <a:spAutoFit/>
          </a:bodyPr>
          <a:lstStyle/>
          <a:p>
            <a:r>
              <a:rPr lang="en-US" altLang="zh-TW" dirty="0"/>
              <a:t>Constraints of respiration</a:t>
            </a:r>
            <a:endParaRPr lang="zh-TW" altLang="en-US" dirty="0"/>
          </a:p>
        </p:txBody>
      </p:sp>
      <p:sp>
        <p:nvSpPr>
          <p:cNvPr id="2" name="矩形 1"/>
          <p:cNvSpPr/>
          <p:nvPr/>
        </p:nvSpPr>
        <p:spPr>
          <a:xfrm>
            <a:off x="1478168" y="5335675"/>
            <a:ext cx="1465466" cy="307777"/>
          </a:xfrm>
          <a:prstGeom prst="rect">
            <a:avLst/>
          </a:prstGeom>
        </p:spPr>
        <p:txBody>
          <a:bodyPr wrap="none">
            <a:spAutoFit/>
          </a:bodyPr>
          <a:lstStyle/>
          <a:p>
            <a:r>
              <a:rPr lang="en-US" altLang="zh-TW" sz="1400" kern="0" dirty="0">
                <a:ea typeface="Times New Roman" panose="02020603050405020304" pitchFamily="18" charset="0"/>
              </a:rPr>
              <a:t>Unit: mg C/ m</a:t>
            </a:r>
            <a:r>
              <a:rPr lang="en-US" altLang="zh-TW" sz="1400" kern="0" baseline="30000" dirty="0">
                <a:ea typeface="Times New Roman" panose="02020603050405020304" pitchFamily="18" charset="0"/>
              </a:rPr>
              <a:t>2</a:t>
            </a:r>
            <a:r>
              <a:rPr lang="en-US" altLang="zh-TW" sz="1400" kern="0" dirty="0">
                <a:ea typeface="Times New Roman" panose="02020603050405020304" pitchFamily="18" charset="0"/>
              </a:rPr>
              <a:t>/ d</a:t>
            </a:r>
            <a:endParaRPr lang="zh-TW" altLang="en-US" sz="1400" dirty="0"/>
          </a:p>
        </p:txBody>
      </p:sp>
      <p:pic>
        <p:nvPicPr>
          <p:cNvPr id="4" name="圖片 3"/>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13537" y="801358"/>
            <a:ext cx="6233299" cy="4674975"/>
          </a:xfrm>
          <a:prstGeom prst="rect">
            <a:avLst/>
          </a:prstGeom>
        </p:spPr>
      </p:pic>
    </p:spTree>
    <p:extLst>
      <p:ext uri="{BB962C8B-B14F-4D97-AF65-F5344CB8AC3E}">
        <p14:creationId xmlns:p14="http://schemas.microsoft.com/office/powerpoint/2010/main" val="274337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878845"/>
            <a:ext cx="26790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LIM result in GC1</a:t>
            </a:r>
            <a:endParaRPr lang="zh-TW" altLang="en-US" sz="2800" dirty="0"/>
          </a:p>
        </p:txBody>
      </p:sp>
      <p:grpSp>
        <p:nvGrpSpPr>
          <p:cNvPr id="3" name="群組 2"/>
          <p:cNvGrpSpPr/>
          <p:nvPr/>
        </p:nvGrpSpPr>
        <p:grpSpPr>
          <a:xfrm>
            <a:off x="6772453" y="511449"/>
            <a:ext cx="5090671" cy="5937477"/>
            <a:chOff x="33024" y="566414"/>
            <a:chExt cx="3593585" cy="4191360"/>
          </a:xfrm>
        </p:grpSpPr>
        <p:pic>
          <p:nvPicPr>
            <p:cNvPr id="4" name="圖片 3"/>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152" r="724"/>
            <a:stretch/>
          </p:blipFill>
          <p:spPr>
            <a:xfrm>
              <a:off x="33024" y="566414"/>
              <a:ext cx="3593585" cy="4191360"/>
            </a:xfrm>
            <a:prstGeom prst="rect">
              <a:avLst/>
            </a:prstGeom>
          </p:spPr>
        </p:pic>
        <p:sp>
          <p:nvSpPr>
            <p:cNvPr id="5" name="文字方塊 4"/>
            <p:cNvSpPr txBox="1"/>
            <p:nvPr/>
          </p:nvSpPr>
          <p:spPr>
            <a:xfrm>
              <a:off x="47339" y="566414"/>
              <a:ext cx="525707" cy="347894"/>
            </a:xfrm>
            <a:prstGeom prst="rect">
              <a:avLst/>
            </a:prstGeom>
            <a:noFill/>
          </p:spPr>
          <p:txBody>
            <a:bodyPr wrap="none" rtlCol="0">
              <a:spAutoFit/>
            </a:bodyPr>
            <a:lstStyle/>
            <a:p>
              <a:r>
                <a:rPr lang="en-US" altLang="zh-TW" sz="2400" dirty="0">
                  <a:solidFill>
                    <a:schemeClr val="tx2">
                      <a:lumMod val="50000"/>
                    </a:schemeClr>
                  </a:solidFill>
                </a:rPr>
                <a:t>GC1</a:t>
              </a:r>
              <a:endParaRPr lang="zh-TW" altLang="en-US" sz="2400" dirty="0">
                <a:solidFill>
                  <a:schemeClr val="tx2">
                    <a:lumMod val="50000"/>
                  </a:schemeClr>
                </a:solidFill>
              </a:endParaRPr>
            </a:p>
          </p:txBody>
        </p:sp>
      </p:grpSp>
      <p:cxnSp>
        <p:nvCxnSpPr>
          <p:cNvPr id="6" name="直線單箭頭接點 5"/>
          <p:cNvCxnSpPr/>
          <p:nvPr/>
        </p:nvCxnSpPr>
        <p:spPr>
          <a:xfrm flipH="1" flipV="1">
            <a:off x="9980651" y="1194039"/>
            <a:ext cx="478802" cy="911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0482702" y="1027618"/>
            <a:ext cx="1407758" cy="369332"/>
          </a:xfrm>
          <a:prstGeom prst="rect">
            <a:avLst/>
          </a:prstGeom>
          <a:noFill/>
        </p:spPr>
        <p:txBody>
          <a:bodyPr wrap="none" rtlCol="0">
            <a:spAutoFit/>
          </a:bodyPr>
          <a:lstStyle/>
          <a:p>
            <a:r>
              <a:rPr lang="en-US" altLang="zh-TW" dirty="0">
                <a:solidFill>
                  <a:schemeClr val="tx2">
                    <a:lumMod val="50000"/>
                  </a:schemeClr>
                </a:solidFill>
              </a:rPr>
              <a:t>POC demand</a:t>
            </a:r>
            <a:endParaRPr lang="zh-TW" altLang="en-US" dirty="0">
              <a:solidFill>
                <a:schemeClr val="tx2">
                  <a:lumMod val="50000"/>
                </a:schemeClr>
              </a:solidFill>
            </a:endParaRPr>
          </a:p>
        </p:txBody>
      </p:sp>
      <p:cxnSp>
        <p:nvCxnSpPr>
          <p:cNvPr id="8" name="直線單箭頭接點 7"/>
          <p:cNvCxnSpPr/>
          <p:nvPr/>
        </p:nvCxnSpPr>
        <p:spPr>
          <a:xfrm>
            <a:off x="7995664" y="1243037"/>
            <a:ext cx="160771" cy="483705"/>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373680" y="964736"/>
            <a:ext cx="728084" cy="369332"/>
          </a:xfrm>
          <a:prstGeom prst="rect">
            <a:avLst/>
          </a:prstGeom>
          <a:noFill/>
        </p:spPr>
        <p:txBody>
          <a:bodyPr wrap="none" rtlCol="0">
            <a:spAutoFit/>
          </a:bodyPr>
          <a:lstStyle/>
          <a:p>
            <a:r>
              <a:rPr lang="en-US" altLang="zh-TW" dirty="0">
                <a:solidFill>
                  <a:schemeClr val="tx2">
                    <a:lumMod val="50000"/>
                  </a:schemeClr>
                </a:solidFill>
              </a:rPr>
              <a:t>Burial</a:t>
            </a:r>
            <a:endParaRPr lang="zh-TW" altLang="en-US" dirty="0">
              <a:solidFill>
                <a:schemeClr val="tx2">
                  <a:lumMod val="50000"/>
                </a:schemeClr>
              </a:solidFill>
            </a:endParaRPr>
          </a:p>
        </p:txBody>
      </p:sp>
      <p:sp>
        <p:nvSpPr>
          <p:cNvPr id="17" name="矩形 16"/>
          <p:cNvSpPr/>
          <p:nvPr/>
        </p:nvSpPr>
        <p:spPr>
          <a:xfrm>
            <a:off x="274638" y="1726742"/>
            <a:ext cx="7099042" cy="3046988"/>
          </a:xfrm>
          <a:prstGeom prst="rect">
            <a:avLst/>
          </a:prstGeom>
        </p:spPr>
        <p:txBody>
          <a:bodyPr wrap="square">
            <a:spAutoFit/>
          </a:bodyPr>
          <a:lstStyle/>
          <a:p>
            <a:pPr marL="342900" indent="-342900">
              <a:buFont typeface="Arial" panose="020B0604020202020204" pitchFamily="34" charset="0"/>
              <a:buChar char="•"/>
            </a:pPr>
            <a:r>
              <a:rPr lang="en-US" altLang="zh-TW" sz="2400" dirty="0"/>
              <a:t>POC demand: 131.08 mg C/ m</a:t>
            </a:r>
            <a:r>
              <a:rPr lang="en-US" altLang="zh-TW" sz="2400" baseline="30000" dirty="0"/>
              <a:t>2</a:t>
            </a:r>
            <a:r>
              <a:rPr lang="en-US" altLang="zh-TW" sz="2400" dirty="0"/>
              <a:t> / d</a:t>
            </a:r>
          </a:p>
          <a:p>
            <a:pPr marL="342900" indent="-342900">
              <a:buFont typeface="Arial" panose="020B0604020202020204" pitchFamily="34" charset="0"/>
              <a:buChar char="•"/>
            </a:pPr>
            <a:r>
              <a:rPr lang="en-US" altLang="zh-TW" sz="2400" dirty="0"/>
              <a:t>Burial: 88% of the POC input</a:t>
            </a:r>
          </a:p>
          <a:p>
            <a:pPr marL="342900" indent="-342900">
              <a:buFont typeface="Arial" panose="020B0604020202020204" pitchFamily="34" charset="0"/>
              <a:buChar char="•"/>
            </a:pPr>
            <a:r>
              <a:rPr lang="en-US" altLang="zh-TW" sz="2400" dirty="0"/>
              <a:t>Second-largest flow values</a:t>
            </a:r>
          </a:p>
          <a:p>
            <a:pPr marL="800100" lvl="1" indent="-342900">
              <a:buFont typeface="Arial" panose="020B0604020202020204" pitchFamily="34" charset="0"/>
              <a:buChar char="•"/>
            </a:pPr>
            <a:r>
              <a:rPr lang="en-US" altLang="zh-TW" sz="2400" dirty="0"/>
              <a:t>Interactions between bacteria and the environment</a:t>
            </a:r>
          </a:p>
          <a:p>
            <a:pPr marL="342900" indent="-342900">
              <a:buFont typeface="Arial" panose="020B0604020202020204" pitchFamily="34" charset="0"/>
              <a:buChar char="•"/>
            </a:pPr>
            <a:r>
              <a:rPr lang="en-US" altLang="zh-TW" sz="2400" dirty="0"/>
              <a:t>Remaining flows</a:t>
            </a:r>
            <a:r>
              <a:rPr lang="zh-TW" altLang="en-US" sz="2400" dirty="0"/>
              <a:t> </a:t>
            </a:r>
            <a:r>
              <a:rPr lang="en-US" altLang="zh-TW" sz="2400" dirty="0"/>
              <a:t>&lt; 1 mg C/ m</a:t>
            </a:r>
            <a:r>
              <a:rPr lang="en-US" altLang="zh-TW" sz="2400" baseline="30000" dirty="0"/>
              <a:t>2</a:t>
            </a:r>
            <a:r>
              <a:rPr lang="en-US" altLang="zh-TW" sz="2400" dirty="0"/>
              <a:t> / d</a:t>
            </a:r>
          </a:p>
          <a:p>
            <a:pPr marL="800100" lvl="1" indent="-342900">
              <a:buFont typeface="Arial" panose="020B0604020202020204" pitchFamily="34" charset="0"/>
              <a:buChar char="•"/>
            </a:pPr>
            <a:r>
              <a:rPr lang="en-US" altLang="zh-TW" sz="2400" dirty="0" err="1"/>
              <a:t>Macrofauna</a:t>
            </a:r>
            <a:r>
              <a:rPr lang="en-US" altLang="zh-TW" sz="2400" dirty="0"/>
              <a:t>-related flows</a:t>
            </a:r>
            <a:r>
              <a:rPr lang="zh-TW" altLang="en-US" sz="2400" dirty="0"/>
              <a:t> </a:t>
            </a:r>
            <a:r>
              <a:rPr lang="en-US" altLang="zh-TW" sz="2400" dirty="0"/>
              <a:t>&lt; </a:t>
            </a:r>
            <a:r>
              <a:rPr lang="en-US" altLang="zh-TW" sz="2400" dirty="0" err="1"/>
              <a:t>meiofauna</a:t>
            </a:r>
            <a:r>
              <a:rPr lang="en-US" altLang="zh-TW" sz="2400" dirty="0"/>
              <a:t>-related flows</a:t>
            </a:r>
            <a:endParaRPr lang="zh-TW" altLang="en-US" sz="2400" dirty="0"/>
          </a:p>
        </p:txBody>
      </p:sp>
    </p:spTree>
    <p:extLst>
      <p:ext uri="{BB962C8B-B14F-4D97-AF65-F5344CB8AC3E}">
        <p14:creationId xmlns:p14="http://schemas.microsoft.com/office/powerpoint/2010/main" val="1575747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623" r="1147"/>
          <a:stretch/>
        </p:blipFill>
        <p:spPr>
          <a:xfrm>
            <a:off x="6744601" y="512526"/>
            <a:ext cx="5095265" cy="5936400"/>
          </a:xfrm>
          <a:prstGeom prst="rect">
            <a:avLst/>
          </a:prstGeom>
        </p:spPr>
      </p:pic>
      <p:sp>
        <p:nvSpPr>
          <p:cNvPr id="2" name="矩形 6"/>
          <p:cNvSpPr>
            <a:spLocks noChangeArrowheads="1"/>
          </p:cNvSpPr>
          <p:nvPr/>
        </p:nvSpPr>
        <p:spPr bwMode="auto">
          <a:xfrm>
            <a:off x="274638" y="878845"/>
            <a:ext cx="26533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LIM result in GS1</a:t>
            </a:r>
            <a:endParaRPr lang="zh-TW" altLang="en-US" sz="2800" dirty="0"/>
          </a:p>
        </p:txBody>
      </p:sp>
      <p:sp>
        <p:nvSpPr>
          <p:cNvPr id="5" name="文字方塊 4"/>
          <p:cNvSpPr txBox="1"/>
          <p:nvPr/>
        </p:nvSpPr>
        <p:spPr>
          <a:xfrm>
            <a:off x="6792732" y="511448"/>
            <a:ext cx="675185" cy="461665"/>
          </a:xfrm>
          <a:prstGeom prst="rect">
            <a:avLst/>
          </a:prstGeom>
          <a:noFill/>
        </p:spPr>
        <p:txBody>
          <a:bodyPr wrap="none" rtlCol="0">
            <a:spAutoFit/>
          </a:bodyPr>
          <a:lstStyle/>
          <a:p>
            <a:r>
              <a:rPr lang="en-US" altLang="zh-TW" sz="2400" dirty="0">
                <a:solidFill>
                  <a:schemeClr val="tx2">
                    <a:lumMod val="50000"/>
                  </a:schemeClr>
                </a:solidFill>
              </a:rPr>
              <a:t>GS1</a:t>
            </a:r>
            <a:endParaRPr lang="zh-TW" altLang="en-US" sz="2400" dirty="0">
              <a:solidFill>
                <a:schemeClr val="tx2">
                  <a:lumMod val="50000"/>
                </a:schemeClr>
              </a:solidFill>
            </a:endParaRPr>
          </a:p>
        </p:txBody>
      </p:sp>
      <p:cxnSp>
        <p:nvCxnSpPr>
          <p:cNvPr id="6" name="直線單箭頭接點 5"/>
          <p:cNvCxnSpPr/>
          <p:nvPr/>
        </p:nvCxnSpPr>
        <p:spPr>
          <a:xfrm flipH="1" flipV="1">
            <a:off x="9980651" y="1194039"/>
            <a:ext cx="478802" cy="9119"/>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0482702" y="1027618"/>
            <a:ext cx="1407758" cy="369332"/>
          </a:xfrm>
          <a:prstGeom prst="rect">
            <a:avLst/>
          </a:prstGeom>
          <a:noFill/>
        </p:spPr>
        <p:txBody>
          <a:bodyPr wrap="none" rtlCol="0">
            <a:spAutoFit/>
          </a:bodyPr>
          <a:lstStyle/>
          <a:p>
            <a:r>
              <a:rPr lang="en-US" altLang="zh-TW" dirty="0">
                <a:solidFill>
                  <a:schemeClr val="tx2">
                    <a:lumMod val="50000"/>
                  </a:schemeClr>
                </a:solidFill>
              </a:rPr>
              <a:t>POC demand</a:t>
            </a:r>
            <a:endParaRPr lang="zh-TW" altLang="en-US" dirty="0">
              <a:solidFill>
                <a:schemeClr val="tx2">
                  <a:lumMod val="50000"/>
                </a:schemeClr>
              </a:solidFill>
            </a:endParaRPr>
          </a:p>
        </p:txBody>
      </p:sp>
      <p:cxnSp>
        <p:nvCxnSpPr>
          <p:cNvPr id="8" name="直線單箭頭接點 7"/>
          <p:cNvCxnSpPr/>
          <p:nvPr/>
        </p:nvCxnSpPr>
        <p:spPr>
          <a:xfrm>
            <a:off x="7995664" y="1243037"/>
            <a:ext cx="160771" cy="483705"/>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7373680" y="964736"/>
            <a:ext cx="728084" cy="369332"/>
          </a:xfrm>
          <a:prstGeom prst="rect">
            <a:avLst/>
          </a:prstGeom>
          <a:noFill/>
        </p:spPr>
        <p:txBody>
          <a:bodyPr wrap="none" rtlCol="0">
            <a:spAutoFit/>
          </a:bodyPr>
          <a:lstStyle/>
          <a:p>
            <a:r>
              <a:rPr lang="en-US" altLang="zh-TW" dirty="0">
                <a:solidFill>
                  <a:schemeClr val="tx2">
                    <a:lumMod val="50000"/>
                  </a:schemeClr>
                </a:solidFill>
              </a:rPr>
              <a:t>Burial</a:t>
            </a:r>
            <a:endParaRPr lang="zh-TW" altLang="en-US" dirty="0">
              <a:solidFill>
                <a:schemeClr val="tx2">
                  <a:lumMod val="50000"/>
                </a:schemeClr>
              </a:solidFill>
            </a:endParaRPr>
          </a:p>
        </p:txBody>
      </p:sp>
      <p:sp>
        <p:nvSpPr>
          <p:cNvPr id="17" name="矩形 16"/>
          <p:cNvSpPr/>
          <p:nvPr/>
        </p:nvSpPr>
        <p:spPr>
          <a:xfrm>
            <a:off x="274638" y="1726742"/>
            <a:ext cx="6899048" cy="2747968"/>
          </a:xfrm>
          <a:prstGeom prst="rect">
            <a:avLst/>
          </a:prstGeom>
        </p:spPr>
        <p:txBody>
          <a:bodyPr wrap="square">
            <a:spAutoFit/>
          </a:bodyPr>
          <a:lstStyle/>
          <a:p>
            <a:pPr marL="342900" indent="-342900">
              <a:buFont typeface="Arial" panose="020B0604020202020204" pitchFamily="34" charset="0"/>
              <a:buChar char="•"/>
            </a:pPr>
            <a:r>
              <a:rPr lang="en-US" altLang="zh-TW" sz="2400" dirty="0"/>
              <a:t>POC demand: 78.95 mg C/ m</a:t>
            </a:r>
            <a:r>
              <a:rPr lang="en-US" altLang="zh-TW" sz="2400" baseline="30000" dirty="0"/>
              <a:t>2</a:t>
            </a:r>
            <a:r>
              <a:rPr lang="en-US" altLang="zh-TW" sz="2400" dirty="0"/>
              <a:t> / d</a:t>
            </a:r>
          </a:p>
          <a:p>
            <a:pPr marL="342900" indent="-342900">
              <a:buFont typeface="Arial" panose="020B0604020202020204" pitchFamily="34" charset="0"/>
              <a:buChar char="•"/>
            </a:pPr>
            <a:r>
              <a:rPr lang="en-US" altLang="zh-TW" sz="2400" dirty="0"/>
              <a:t>Burial: 80% of the POC input </a:t>
            </a:r>
          </a:p>
          <a:p>
            <a:pPr marL="342900" indent="-342900">
              <a:buFont typeface="Arial" panose="020B0604020202020204" pitchFamily="34" charset="0"/>
              <a:buChar char="•"/>
            </a:pPr>
            <a:r>
              <a:rPr lang="en-US" altLang="zh-TW" sz="2400" dirty="0"/>
              <a:t>Interaction between bacteria and environment</a:t>
            </a:r>
          </a:p>
          <a:p>
            <a:pPr marL="800100" lvl="1" indent="-342900">
              <a:buFont typeface="Arial" panose="020B0604020202020204" pitchFamily="34" charset="0"/>
              <a:buChar char="•"/>
            </a:pPr>
            <a:r>
              <a:rPr lang="en-US" altLang="zh-TW" sz="2400" dirty="0"/>
              <a:t>Not as strong as in GC1</a:t>
            </a:r>
          </a:p>
          <a:p>
            <a:pPr marL="342900" indent="-342900">
              <a:buFont typeface="Arial" panose="020B0604020202020204" pitchFamily="34" charset="0"/>
              <a:buChar char="•"/>
            </a:pPr>
            <a:r>
              <a:rPr lang="en-US" altLang="zh-TW" sz="2400" dirty="0"/>
              <a:t>Metazoan contribution increased</a:t>
            </a:r>
          </a:p>
          <a:p>
            <a:pPr marL="800100" lvl="1" indent="-342900">
              <a:buFont typeface="Arial" panose="020B0604020202020204" pitchFamily="34" charset="0"/>
              <a:buChar char="•"/>
            </a:pPr>
            <a:r>
              <a:rPr lang="en-US" altLang="zh-TW" sz="2400" dirty="0" err="1"/>
              <a:t>Meiofauna</a:t>
            </a:r>
            <a:r>
              <a:rPr lang="en-US" altLang="zh-TW" sz="2400" dirty="0"/>
              <a:t>-related flows &gt; </a:t>
            </a:r>
            <a:r>
              <a:rPr lang="en-US" altLang="zh-TW" sz="2400" dirty="0" err="1"/>
              <a:t>Macrofauna</a:t>
            </a:r>
            <a:r>
              <a:rPr lang="en-US" altLang="zh-TW" sz="2400" dirty="0"/>
              <a:t>-related flows</a:t>
            </a:r>
            <a:endParaRPr lang="zh-TW" altLang="en-US" sz="2400" dirty="0"/>
          </a:p>
        </p:txBody>
      </p:sp>
    </p:spTree>
    <p:extLst>
      <p:ext uri="{BB962C8B-B14F-4D97-AF65-F5344CB8AC3E}">
        <p14:creationId xmlns:p14="http://schemas.microsoft.com/office/powerpoint/2010/main" val="2747726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274638" y="878845"/>
            <a:ext cx="7168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Implemented constraints and model limitations </a:t>
            </a:r>
            <a:endParaRPr lang="zh-TW" altLang="en-US" sz="2800" dirty="0"/>
          </a:p>
        </p:txBody>
      </p:sp>
      <p:sp>
        <p:nvSpPr>
          <p:cNvPr id="4" name="矩形 3"/>
          <p:cNvSpPr/>
          <p:nvPr/>
        </p:nvSpPr>
        <p:spPr>
          <a:xfrm>
            <a:off x="274638" y="1743543"/>
            <a:ext cx="11536362" cy="2554545"/>
          </a:xfrm>
          <a:prstGeom prst="rect">
            <a:avLst/>
          </a:prstGeom>
        </p:spPr>
        <p:txBody>
          <a:bodyPr wrap="square">
            <a:spAutoFit/>
          </a:bodyPr>
          <a:lstStyle/>
          <a:p>
            <a:pPr marL="457200" indent="-457200">
              <a:buAutoNum type="arabicPeriod"/>
            </a:pPr>
            <a:r>
              <a:rPr lang="en-US" altLang="zh-TW" sz="2000" dirty="0"/>
              <a:t>Physiological constraints: all come from ref</a:t>
            </a:r>
            <a:r>
              <a:rPr lang="zh-TW" altLang="en-US" sz="2000" dirty="0"/>
              <a:t> </a:t>
            </a:r>
            <a:endParaRPr lang="en-US" altLang="zh-TW" sz="2000" dirty="0"/>
          </a:p>
          <a:p>
            <a:pPr marL="800100" lvl="1" indent="-342900">
              <a:buFont typeface="Arial" panose="020B0604020202020204" pitchFamily="34" charset="0"/>
              <a:buChar char="•"/>
            </a:pPr>
            <a:r>
              <a:rPr lang="en-US" altLang="zh-TW" sz="2000" dirty="0"/>
              <a:t>Low quality </a:t>
            </a:r>
            <a:r>
              <a:rPr lang="en-US" altLang="zh-TW" sz="1600" dirty="0"/>
              <a:t>(van </a:t>
            </a:r>
            <a:r>
              <a:rPr lang="en-US" altLang="zh-TW" sz="1600" dirty="0" err="1"/>
              <a:t>Oevelen</a:t>
            </a:r>
            <a:r>
              <a:rPr lang="en-US" altLang="zh-TW" sz="1600" dirty="0"/>
              <a:t> et al., 2010)</a:t>
            </a:r>
            <a:r>
              <a:rPr lang="en-US" altLang="zh-TW" sz="2000" dirty="0"/>
              <a:t> </a:t>
            </a:r>
          </a:p>
          <a:p>
            <a:pPr marL="800100" lvl="1" indent="-342900">
              <a:buFont typeface="Arial" panose="020B0604020202020204" pitchFamily="34" charset="0"/>
              <a:buChar char="•"/>
            </a:pPr>
            <a:r>
              <a:rPr lang="en-US" altLang="zh-TW" sz="2000" dirty="0"/>
              <a:t>Still more convincing than no constraint</a:t>
            </a:r>
          </a:p>
          <a:p>
            <a:pPr marL="800100" lvl="1" indent="-342900">
              <a:buFont typeface="Arial" panose="020B0604020202020204" pitchFamily="34" charset="0"/>
              <a:buChar char="•"/>
            </a:pPr>
            <a:endParaRPr lang="en-US" altLang="zh-TW" sz="2000" dirty="0"/>
          </a:p>
          <a:p>
            <a:r>
              <a:rPr lang="en-US" altLang="zh-TW" sz="2000" dirty="0"/>
              <a:t>2. Site-specific</a:t>
            </a:r>
            <a:r>
              <a:rPr lang="zh-TW" altLang="en-US" sz="2000" dirty="0"/>
              <a:t> </a:t>
            </a:r>
            <a:r>
              <a:rPr lang="en-US" altLang="zh-TW" sz="2000" dirty="0"/>
              <a:t>geochemical constraints </a:t>
            </a:r>
          </a:p>
          <a:p>
            <a:pPr marL="800100" lvl="1" indent="-342900">
              <a:buFont typeface="Arial" panose="020B0604020202020204" pitchFamily="34" charset="0"/>
              <a:buChar char="•"/>
            </a:pPr>
            <a:r>
              <a:rPr lang="en-US" altLang="zh-TW" sz="2000" dirty="0"/>
              <a:t>High quality</a:t>
            </a:r>
          </a:p>
          <a:p>
            <a:pPr marL="800100" lvl="1" indent="-342900">
              <a:buFont typeface="Arial" panose="020B0604020202020204" pitchFamily="34" charset="0"/>
              <a:buChar char="•"/>
            </a:pPr>
            <a:endParaRPr lang="en-US" altLang="zh-TW" sz="2000" dirty="0"/>
          </a:p>
          <a:p>
            <a:r>
              <a:rPr lang="en-US" altLang="zh-TW" sz="2000" dirty="0"/>
              <a:t>3. Modelled DOU flows </a:t>
            </a:r>
            <a:r>
              <a:rPr lang="zh-TW" altLang="en-US" sz="2000" dirty="0"/>
              <a:t>≈ </a:t>
            </a:r>
            <a:r>
              <a:rPr lang="en-US" altLang="zh-TW" sz="2000" i="1" dirty="0"/>
              <a:t>in situ</a:t>
            </a:r>
            <a:r>
              <a:rPr lang="en-US" altLang="zh-TW" sz="2000" dirty="0"/>
              <a:t> DOU</a:t>
            </a:r>
          </a:p>
        </p:txBody>
      </p:sp>
      <p:grpSp>
        <p:nvGrpSpPr>
          <p:cNvPr id="7" name="群組 6"/>
          <p:cNvGrpSpPr/>
          <p:nvPr/>
        </p:nvGrpSpPr>
        <p:grpSpPr>
          <a:xfrm>
            <a:off x="9322838" y="1362023"/>
            <a:ext cx="2488162" cy="5198909"/>
            <a:chOff x="8440324" y="1140455"/>
            <a:chExt cx="2611172" cy="5455935"/>
          </a:xfrm>
        </p:grpSpPr>
        <p:sp>
          <p:nvSpPr>
            <p:cNvPr id="6" name="矩形 5"/>
            <p:cNvSpPr/>
            <p:nvPr/>
          </p:nvSpPr>
          <p:spPr>
            <a:xfrm>
              <a:off x="8440324" y="1806751"/>
              <a:ext cx="2611172" cy="3973563"/>
            </a:xfrm>
            <a:prstGeom prst="rect">
              <a:avLst/>
            </a:prstGeom>
            <a:solidFill>
              <a:srgbClr val="FAE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r="77197"/>
            <a:stretch/>
          </p:blipFill>
          <p:spPr>
            <a:xfrm>
              <a:off x="8440324" y="1140455"/>
              <a:ext cx="2611172" cy="5455935"/>
            </a:xfrm>
            <a:prstGeom prst="rect">
              <a:avLst/>
            </a:prstGeom>
          </p:spPr>
        </p:pic>
      </p:grpSp>
      <p:pic>
        <p:nvPicPr>
          <p:cNvPr id="8" name="圖片 7"/>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527" r="732"/>
          <a:stretch/>
        </p:blipFill>
        <p:spPr>
          <a:xfrm>
            <a:off x="6020637" y="2354045"/>
            <a:ext cx="2844876" cy="3304798"/>
          </a:xfrm>
          <a:prstGeom prst="rect">
            <a:avLst/>
          </a:prstGeom>
          <a:ln>
            <a:noFill/>
          </a:ln>
        </p:spPr>
      </p:pic>
      <p:grpSp>
        <p:nvGrpSpPr>
          <p:cNvPr id="24" name="群組 23"/>
          <p:cNvGrpSpPr/>
          <p:nvPr/>
        </p:nvGrpSpPr>
        <p:grpSpPr>
          <a:xfrm>
            <a:off x="7684920" y="4454189"/>
            <a:ext cx="645604" cy="948767"/>
            <a:chOff x="7456714" y="3646714"/>
            <a:chExt cx="691133" cy="1015676"/>
          </a:xfrm>
        </p:grpSpPr>
        <p:sp>
          <p:nvSpPr>
            <p:cNvPr id="20" name="手繪多邊形 19"/>
            <p:cNvSpPr/>
            <p:nvPr/>
          </p:nvSpPr>
          <p:spPr>
            <a:xfrm>
              <a:off x="7456714" y="3646714"/>
              <a:ext cx="370115" cy="925286"/>
            </a:xfrm>
            <a:custGeom>
              <a:avLst/>
              <a:gdLst>
                <a:gd name="connsiteX0" fmla="*/ 0 w 370115"/>
                <a:gd name="connsiteY0" fmla="*/ 0 h 925286"/>
                <a:gd name="connsiteX1" fmla="*/ 87086 w 370115"/>
                <a:gd name="connsiteY1" fmla="*/ 522515 h 925286"/>
                <a:gd name="connsiteX2" fmla="*/ 370115 w 370115"/>
                <a:gd name="connsiteY2" fmla="*/ 925286 h 925286"/>
              </a:gdLst>
              <a:ahLst/>
              <a:cxnLst>
                <a:cxn ang="0">
                  <a:pos x="connsiteX0" y="connsiteY0"/>
                </a:cxn>
                <a:cxn ang="0">
                  <a:pos x="connsiteX1" y="connsiteY1"/>
                </a:cxn>
                <a:cxn ang="0">
                  <a:pos x="connsiteX2" y="connsiteY2"/>
                </a:cxn>
              </a:cxnLst>
              <a:rect l="l" t="t" r="r" b="b"/>
              <a:pathLst>
                <a:path w="370115" h="925286">
                  <a:moveTo>
                    <a:pt x="0" y="0"/>
                  </a:moveTo>
                  <a:cubicBezTo>
                    <a:pt x="12700" y="184150"/>
                    <a:pt x="25400" y="368301"/>
                    <a:pt x="87086" y="522515"/>
                  </a:cubicBezTo>
                  <a:cubicBezTo>
                    <a:pt x="148772" y="676729"/>
                    <a:pt x="259443" y="801007"/>
                    <a:pt x="370115" y="925286"/>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20"/>
            <p:cNvSpPr/>
            <p:nvPr/>
          </p:nvSpPr>
          <p:spPr>
            <a:xfrm rot="20690484" flipH="1">
              <a:off x="8025452" y="4264919"/>
              <a:ext cx="122395" cy="296232"/>
            </a:xfrm>
            <a:custGeom>
              <a:avLst/>
              <a:gdLst>
                <a:gd name="connsiteX0" fmla="*/ 0 w 370115"/>
                <a:gd name="connsiteY0" fmla="*/ 0 h 925286"/>
                <a:gd name="connsiteX1" fmla="*/ 87086 w 370115"/>
                <a:gd name="connsiteY1" fmla="*/ 522515 h 925286"/>
                <a:gd name="connsiteX2" fmla="*/ 370115 w 370115"/>
                <a:gd name="connsiteY2" fmla="*/ 925286 h 925286"/>
              </a:gdLst>
              <a:ahLst/>
              <a:cxnLst>
                <a:cxn ang="0">
                  <a:pos x="connsiteX0" y="connsiteY0"/>
                </a:cxn>
                <a:cxn ang="0">
                  <a:pos x="connsiteX1" y="connsiteY1"/>
                </a:cxn>
                <a:cxn ang="0">
                  <a:pos x="connsiteX2" y="connsiteY2"/>
                </a:cxn>
              </a:cxnLst>
              <a:rect l="l" t="t" r="r" b="b"/>
              <a:pathLst>
                <a:path w="370115" h="925286">
                  <a:moveTo>
                    <a:pt x="0" y="0"/>
                  </a:moveTo>
                  <a:cubicBezTo>
                    <a:pt x="12700" y="184150"/>
                    <a:pt x="25400" y="368301"/>
                    <a:pt x="87086" y="522515"/>
                  </a:cubicBezTo>
                  <a:cubicBezTo>
                    <a:pt x="148772" y="676729"/>
                    <a:pt x="259443" y="801007"/>
                    <a:pt x="370115" y="925286"/>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向右箭號 21"/>
            <p:cNvSpPr/>
            <p:nvPr/>
          </p:nvSpPr>
          <p:spPr>
            <a:xfrm rot="3093590">
              <a:off x="7502098" y="4389415"/>
              <a:ext cx="442979" cy="1029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向右箭號 22"/>
            <p:cNvSpPr/>
            <p:nvPr/>
          </p:nvSpPr>
          <p:spPr>
            <a:xfrm rot="7237447">
              <a:off x="8022485" y="4507455"/>
              <a:ext cx="103872" cy="1029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5" name="矩形 24"/>
          <p:cNvSpPr/>
          <p:nvPr/>
        </p:nvSpPr>
        <p:spPr>
          <a:xfrm>
            <a:off x="6378809" y="5976157"/>
            <a:ext cx="2783528" cy="584775"/>
          </a:xfrm>
          <a:prstGeom prst="rect">
            <a:avLst/>
          </a:prstGeom>
        </p:spPr>
        <p:txBody>
          <a:bodyPr wrap="square">
            <a:spAutoFit/>
          </a:bodyPr>
          <a:lstStyle/>
          <a:p>
            <a:pPr algn="ctr"/>
            <a:r>
              <a:rPr lang="en-US" altLang="zh-TW" sz="1600" dirty="0"/>
              <a:t>Predation flows: Only based on mass balance</a:t>
            </a:r>
            <a:endParaRPr lang="zh-TW" altLang="en-US" sz="1600" dirty="0"/>
          </a:p>
        </p:txBody>
      </p:sp>
    </p:spTree>
    <p:extLst>
      <p:ext uri="{BB962C8B-B14F-4D97-AF65-F5344CB8AC3E}">
        <p14:creationId xmlns:p14="http://schemas.microsoft.com/office/powerpoint/2010/main" val="29030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4514978-A06B-4567-B20D-5E570AEA4AF3}" type="slidenum">
              <a:rPr lang="zh-TW" altLang="en-US" smtClean="0"/>
              <a:pPr/>
              <a:t>2</a:t>
            </a:fld>
            <a:endParaRPr lang="zh-TW" altLang="en-US" dirty="0"/>
          </a:p>
        </p:txBody>
      </p:sp>
      <p:sp>
        <p:nvSpPr>
          <p:cNvPr id="11"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3200" dirty="0">
                <a:solidFill>
                  <a:schemeClr val="tx2">
                    <a:lumMod val="50000"/>
                  </a:schemeClr>
                </a:solidFill>
              </a:rPr>
              <a:t>Submarine canyon</a:t>
            </a:r>
            <a:endParaRPr lang="en-US" altLang="zh-TW" sz="2800" dirty="0">
              <a:solidFill>
                <a:schemeClr val="tx2">
                  <a:lumMod val="50000"/>
                </a:schemeClr>
              </a:solidFill>
            </a:endParaRPr>
          </a:p>
        </p:txBody>
      </p:sp>
      <p:sp>
        <p:nvSpPr>
          <p:cNvPr id="14" name="矩形 12"/>
          <p:cNvSpPr>
            <a:spLocks noChangeArrowheads="1"/>
          </p:cNvSpPr>
          <p:nvPr/>
        </p:nvSpPr>
        <p:spPr bwMode="auto">
          <a:xfrm>
            <a:off x="252413" y="1599752"/>
            <a:ext cx="585202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914400" indent="-457200">
              <a:defRPr>
                <a:solidFill>
                  <a:schemeClr val="tx1"/>
                </a:solidFill>
                <a:latin typeface="Calibri" panose="020F0502020204030204" pitchFamily="34" charset="0"/>
                <a:ea typeface="新細明體" panose="02020500000000000000" pitchFamily="18" charset="-120"/>
              </a:defRPr>
            </a:lvl2pPr>
            <a:lvl3pPr marL="1371600" indent="-4572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buFont typeface="Arial" panose="020B0604020202020204" pitchFamily="34" charset="0"/>
              <a:buChar char="•"/>
            </a:pPr>
            <a:r>
              <a:rPr lang="en-US" altLang="zh-TW" sz="2200" dirty="0">
                <a:solidFill>
                  <a:schemeClr val="tx2">
                    <a:lumMod val="50000"/>
                  </a:schemeClr>
                </a:solidFill>
                <a:latin typeface="+mn-lt"/>
              </a:rPr>
              <a:t>Transport sediments and OM</a:t>
            </a:r>
          </a:p>
          <a:p>
            <a:pPr>
              <a:buFont typeface="Arial" panose="020B0604020202020204" pitchFamily="34" charset="0"/>
              <a:buChar char="•"/>
            </a:pPr>
            <a:r>
              <a:rPr lang="en-US" altLang="zh-TW" sz="2200" dirty="0">
                <a:solidFill>
                  <a:schemeClr val="tx2">
                    <a:lumMod val="50000"/>
                  </a:schemeClr>
                </a:solidFill>
                <a:latin typeface="+mn-lt"/>
              </a:rPr>
              <a:t>Topographic features</a:t>
            </a:r>
            <a:r>
              <a:rPr lang="zh-TW" altLang="en-US" sz="2200" dirty="0">
                <a:solidFill>
                  <a:schemeClr val="tx2">
                    <a:lumMod val="50000"/>
                  </a:schemeClr>
                </a:solidFill>
              </a:rPr>
              <a:t> ⇔</a:t>
            </a:r>
            <a:r>
              <a:rPr lang="en-US" altLang="zh-TW" sz="2200" dirty="0">
                <a:solidFill>
                  <a:schemeClr val="tx2">
                    <a:lumMod val="50000"/>
                  </a:schemeClr>
                </a:solidFill>
                <a:latin typeface="+mn-lt"/>
              </a:rPr>
              <a:t> hydrodynamics </a:t>
            </a:r>
          </a:p>
          <a:p>
            <a:pPr marL="457200" lvl="1" indent="0"/>
            <a:r>
              <a:rPr lang="en-US" altLang="zh-TW" sz="2200" dirty="0">
                <a:solidFill>
                  <a:schemeClr val="tx2">
                    <a:lumMod val="50000"/>
                  </a:schemeClr>
                </a:solidFill>
                <a:latin typeface="+mn-lt"/>
              </a:rPr>
              <a:t>→ Ecological and physical characteristics</a:t>
            </a:r>
          </a:p>
        </p:txBody>
      </p:sp>
      <p:grpSp>
        <p:nvGrpSpPr>
          <p:cNvPr id="4" name="群組 3"/>
          <p:cNvGrpSpPr/>
          <p:nvPr/>
        </p:nvGrpSpPr>
        <p:grpSpPr>
          <a:xfrm>
            <a:off x="5920353" y="1371663"/>
            <a:ext cx="6271647" cy="3773774"/>
            <a:chOff x="5771942" y="2638257"/>
            <a:chExt cx="6087560" cy="3730003"/>
          </a:xfrm>
        </p:grpSpPr>
        <p:pic>
          <p:nvPicPr>
            <p:cNvPr id="12" name="Picture 2" descr="submarine canyon - Students | Britannica Kids | Homework Help"/>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771942" y="3020334"/>
              <a:ext cx="6087560" cy="33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橢圓 5"/>
            <p:cNvSpPr/>
            <p:nvPr/>
          </p:nvSpPr>
          <p:spPr>
            <a:xfrm>
              <a:off x="6135460" y="2638257"/>
              <a:ext cx="1994116" cy="965729"/>
            </a:xfrm>
            <a:prstGeom prst="ellipse">
              <a:avLst/>
            </a:prstGeom>
            <a:solidFill>
              <a:schemeClr val="tx2"/>
            </a:solidFill>
            <a:ln w="57150">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2000" b="1" dirty="0">
                  <a:solidFill>
                    <a:schemeClr val="bg1"/>
                  </a:solidFill>
                </a:rPr>
                <a:t>Submarine Canyon</a:t>
              </a:r>
            </a:p>
          </p:txBody>
        </p:sp>
      </p:grpSp>
      <p:sp>
        <p:nvSpPr>
          <p:cNvPr id="7" name="矩形 6"/>
          <p:cNvSpPr/>
          <p:nvPr/>
        </p:nvSpPr>
        <p:spPr>
          <a:xfrm>
            <a:off x="3550272" y="817565"/>
            <a:ext cx="6710748" cy="400110"/>
          </a:xfrm>
          <a:prstGeom prst="rect">
            <a:avLst/>
          </a:prstGeom>
        </p:spPr>
        <p:txBody>
          <a:bodyPr wrap="none">
            <a:spAutoFit/>
          </a:bodyPr>
          <a:lstStyle/>
          <a:p>
            <a:r>
              <a:rPr lang="en-US" altLang="zh-TW" sz="2000" dirty="0">
                <a:solidFill>
                  <a:schemeClr val="tx2">
                    <a:lumMod val="50000"/>
                  </a:schemeClr>
                </a:solidFill>
              </a:rPr>
              <a:t>Steep-walled V-shaped valleys incised into continental margins</a:t>
            </a:r>
          </a:p>
        </p:txBody>
      </p:sp>
      <p:sp>
        <p:nvSpPr>
          <p:cNvPr id="9" name="圓角矩形 8"/>
          <p:cNvSpPr/>
          <p:nvPr/>
        </p:nvSpPr>
        <p:spPr>
          <a:xfrm>
            <a:off x="371958" y="3022169"/>
            <a:ext cx="4649493" cy="105388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2">
                    <a:lumMod val="50000"/>
                  </a:schemeClr>
                </a:solidFill>
              </a:rPr>
              <a:t>Provide essential energy</a:t>
            </a:r>
          </a:p>
          <a:p>
            <a:pPr algn="ctr"/>
            <a:r>
              <a:rPr lang="en-US" altLang="zh-TW" sz="2000" dirty="0">
                <a:solidFill>
                  <a:schemeClr val="bg1"/>
                </a:solidFill>
              </a:rPr>
              <a:t>e.g. Biomass hotspots</a:t>
            </a:r>
          </a:p>
        </p:txBody>
      </p:sp>
      <p:sp>
        <p:nvSpPr>
          <p:cNvPr id="15" name="圓角矩形 14"/>
          <p:cNvSpPr/>
          <p:nvPr/>
        </p:nvSpPr>
        <p:spPr>
          <a:xfrm>
            <a:off x="371958" y="4211637"/>
            <a:ext cx="4649493" cy="105388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2">
                    <a:lumMod val="50000"/>
                  </a:schemeClr>
                </a:solidFill>
              </a:rPr>
              <a:t>Habitat heterogeneity</a:t>
            </a:r>
          </a:p>
          <a:p>
            <a:pPr algn="ctr"/>
            <a:r>
              <a:rPr lang="en-US" altLang="zh-TW" sz="2000" dirty="0">
                <a:solidFill>
                  <a:schemeClr val="bg1"/>
                </a:solidFill>
              </a:rPr>
              <a:t>e.g. T</a:t>
            </a:r>
            <a:r>
              <a:rPr lang="fr-FR" altLang="zh-TW" sz="2000" dirty="0">
                <a:solidFill>
                  <a:schemeClr val="bg1"/>
                </a:solidFill>
              </a:rPr>
              <a:t>rophic complexity,</a:t>
            </a:r>
            <a:r>
              <a:rPr lang="en-US" altLang="zh-TW" sz="2000" dirty="0">
                <a:solidFill>
                  <a:schemeClr val="bg1"/>
                </a:solidFill>
              </a:rPr>
              <a:t> natural refuge</a:t>
            </a:r>
          </a:p>
        </p:txBody>
      </p:sp>
      <p:sp>
        <p:nvSpPr>
          <p:cNvPr id="16" name="圓角矩形 15"/>
          <p:cNvSpPr/>
          <p:nvPr/>
        </p:nvSpPr>
        <p:spPr>
          <a:xfrm>
            <a:off x="371958" y="5405751"/>
            <a:ext cx="4649493" cy="122123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2">
                    <a:lumMod val="50000"/>
                  </a:schemeClr>
                </a:solidFill>
              </a:rPr>
              <a:t>Physical oceanographic patterns</a:t>
            </a:r>
          </a:p>
          <a:p>
            <a:pPr algn="ctr"/>
            <a:r>
              <a:rPr lang="en-US" altLang="zh-TW" sz="2000" dirty="0">
                <a:solidFill>
                  <a:schemeClr val="bg1"/>
                </a:solidFill>
              </a:rPr>
              <a:t>e.g.</a:t>
            </a:r>
            <a:r>
              <a:rPr lang="zh-TW" altLang="en-US" sz="2000" dirty="0">
                <a:solidFill>
                  <a:schemeClr val="bg1"/>
                </a:solidFill>
              </a:rPr>
              <a:t> </a:t>
            </a:r>
            <a:r>
              <a:rPr lang="en-US" altLang="zh-TW" sz="2000" dirty="0">
                <a:solidFill>
                  <a:schemeClr val="bg1"/>
                </a:solidFill>
              </a:rPr>
              <a:t>Seasonal upwelling </a:t>
            </a:r>
          </a:p>
          <a:p>
            <a:pPr algn="ctr"/>
            <a:r>
              <a:rPr lang="en-US" altLang="zh-TW" sz="2000" dirty="0">
                <a:solidFill>
                  <a:schemeClr val="bg1"/>
                </a:solidFill>
              </a:rPr>
              <a:t>→ High productivity</a:t>
            </a:r>
          </a:p>
        </p:txBody>
      </p:sp>
      <p:sp>
        <p:nvSpPr>
          <p:cNvPr id="23" name="橢圓 22"/>
          <p:cNvSpPr/>
          <p:nvPr/>
        </p:nvSpPr>
        <p:spPr>
          <a:xfrm>
            <a:off x="5920353" y="4549595"/>
            <a:ext cx="852406" cy="755936"/>
          </a:xfrm>
          <a:prstGeom prst="ellipse">
            <a:avLst/>
          </a:prstGeom>
          <a:solidFill>
            <a:schemeClr val="tx2">
              <a:lumMod val="60000"/>
              <a:lumOff val="40000"/>
            </a:schemeClr>
          </a:solidFill>
          <a:ln w="57150">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2000" b="1" dirty="0">
                <a:solidFill>
                  <a:schemeClr val="bg1"/>
                </a:solidFill>
              </a:rPr>
              <a:t>OM</a:t>
            </a:r>
          </a:p>
        </p:txBody>
      </p:sp>
      <p:cxnSp>
        <p:nvCxnSpPr>
          <p:cNvPr id="24" name="直線單箭頭接點 23"/>
          <p:cNvCxnSpPr>
            <a:stCxn id="23" idx="2"/>
            <a:endCxn id="9" idx="3"/>
          </p:cNvCxnSpPr>
          <p:nvPr/>
        </p:nvCxnSpPr>
        <p:spPr>
          <a:xfrm flipH="1" flipV="1">
            <a:off x="5021451" y="3549112"/>
            <a:ext cx="898902" cy="1378451"/>
          </a:xfrm>
          <a:prstGeom prst="straightConnector1">
            <a:avLst/>
          </a:prstGeom>
          <a:ln w="76200">
            <a:solidFill>
              <a:schemeClr val="tx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27" name="直線單箭頭接點 26"/>
          <p:cNvCxnSpPr>
            <a:stCxn id="23" idx="2"/>
            <a:endCxn id="15" idx="3"/>
          </p:cNvCxnSpPr>
          <p:nvPr/>
        </p:nvCxnSpPr>
        <p:spPr>
          <a:xfrm flipH="1" flipV="1">
            <a:off x="5021451" y="4738580"/>
            <a:ext cx="898902" cy="188983"/>
          </a:xfrm>
          <a:prstGeom prst="straightConnector1">
            <a:avLst/>
          </a:prstGeom>
          <a:ln w="76200">
            <a:solidFill>
              <a:schemeClr val="tx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直線單箭頭接點 29"/>
          <p:cNvCxnSpPr>
            <a:stCxn id="23" idx="2"/>
            <a:endCxn id="16" idx="3"/>
          </p:cNvCxnSpPr>
          <p:nvPr/>
        </p:nvCxnSpPr>
        <p:spPr>
          <a:xfrm flipH="1">
            <a:off x="5021451" y="4927563"/>
            <a:ext cx="898902" cy="1088804"/>
          </a:xfrm>
          <a:prstGeom prst="straightConnector1">
            <a:avLst/>
          </a:prstGeom>
          <a:ln w="76200">
            <a:solidFill>
              <a:schemeClr val="tx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sp>
        <p:nvSpPr>
          <p:cNvPr id="46" name="向下箭號 45"/>
          <p:cNvSpPr/>
          <p:nvPr/>
        </p:nvSpPr>
        <p:spPr>
          <a:xfrm rot="3218308">
            <a:off x="7906511" y="1805062"/>
            <a:ext cx="577712" cy="3681673"/>
          </a:xfrm>
          <a:prstGeom prst="downArrow">
            <a:avLst/>
          </a:prstGeom>
          <a:gradFill flip="none" rotWithShape="1">
            <a:gsLst>
              <a:gs pos="20000">
                <a:schemeClr val="tx2"/>
              </a:gs>
              <a:gs pos="0">
                <a:schemeClr val="tx2">
                  <a:shade val="30000"/>
                  <a:satMod val="115000"/>
                </a:schemeClr>
              </a:gs>
              <a:gs pos="100000">
                <a:schemeClr val="tx2">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Tree>
    <p:extLst>
      <p:ext uri="{BB962C8B-B14F-4D97-AF65-F5344CB8AC3E}">
        <p14:creationId xmlns:p14="http://schemas.microsoft.com/office/powerpoint/2010/main" val="396084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274638" y="878845"/>
            <a:ext cx="7168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Implemented constraints and model limitations </a:t>
            </a:r>
            <a:endParaRPr lang="zh-TW" altLang="en-US" sz="2800" dirty="0"/>
          </a:p>
        </p:txBody>
      </p:sp>
      <p:pic>
        <p:nvPicPr>
          <p:cNvPr id="2050" name="Picture 2" descr="https://o.quizlet.com/SGw9hkmBF2i0kp5iD4015Q.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038" t="853" r="1628" b="16490"/>
          <a:stretch/>
        </p:blipFill>
        <p:spPr bwMode="auto">
          <a:xfrm>
            <a:off x="945535" y="5335625"/>
            <a:ext cx="4348709" cy="1522375"/>
          </a:xfrm>
          <a:prstGeom prst="rect">
            <a:avLst/>
          </a:prstGeom>
          <a:noFill/>
          <a:extLst>
            <a:ext uri="{909E8E84-426E-40DD-AFC4-6F175D3DCCD1}">
              <a14:hiddenFill xmlns:a14="http://schemas.microsoft.com/office/drawing/2010/main">
                <a:solidFill>
                  <a:srgbClr val="FFFFFF"/>
                </a:solidFill>
              </a14:hiddenFill>
            </a:ext>
          </a:extLst>
        </p:spPr>
      </p:pic>
      <p:sp>
        <p:nvSpPr>
          <p:cNvPr id="32" name="矩形 31"/>
          <p:cNvSpPr/>
          <p:nvPr/>
        </p:nvSpPr>
        <p:spPr>
          <a:xfrm>
            <a:off x="274638" y="1535708"/>
            <a:ext cx="7168437" cy="3785652"/>
          </a:xfrm>
          <a:prstGeom prst="rect">
            <a:avLst/>
          </a:prstGeom>
        </p:spPr>
        <p:txBody>
          <a:bodyPr wrap="square">
            <a:spAutoFit/>
          </a:bodyPr>
          <a:lstStyle/>
          <a:p>
            <a:r>
              <a:rPr lang="en-US" altLang="zh-TW" sz="2000" dirty="0"/>
              <a:t>4. Difficulty in modeling BMU</a:t>
            </a:r>
          </a:p>
          <a:p>
            <a:pPr marL="800100" lvl="1" indent="-342900">
              <a:buFont typeface="Arial" panose="020B0604020202020204" pitchFamily="34" charset="0"/>
              <a:buChar char="•"/>
            </a:pPr>
            <a:r>
              <a:rPr lang="en-US" altLang="zh-TW" sz="2000" dirty="0"/>
              <a:t>BMU= </a:t>
            </a:r>
            <a:r>
              <a:rPr lang="en-US" altLang="zh-TW" sz="2000" b="1" dirty="0"/>
              <a:t>Faunal respiration</a:t>
            </a:r>
            <a:r>
              <a:rPr lang="en-US" altLang="zh-TW" sz="2000" dirty="0"/>
              <a:t> + OU related to biological activities </a:t>
            </a:r>
            <a:r>
              <a:rPr lang="en-US" altLang="zh-TW" sz="1600" dirty="0"/>
              <a:t>(</a:t>
            </a:r>
            <a:r>
              <a:rPr lang="en-US" altLang="zh-TW" sz="1600" dirty="0" err="1"/>
              <a:t>Glud</a:t>
            </a:r>
            <a:r>
              <a:rPr lang="en-US" altLang="zh-TW" sz="1600" dirty="0"/>
              <a:t> et al., 2003)</a:t>
            </a:r>
          </a:p>
          <a:p>
            <a:pPr lvl="2"/>
            <a:r>
              <a:rPr lang="en-US" altLang="zh-TW" sz="2000" dirty="0">
                <a:solidFill>
                  <a:schemeClr val="tx2">
                    <a:lumMod val="50000"/>
                  </a:schemeClr>
                </a:solidFill>
              </a:rPr>
              <a:t>→ </a:t>
            </a:r>
            <a:r>
              <a:rPr lang="en-US" altLang="zh-TW" sz="2000" dirty="0"/>
              <a:t>Modeled BMU &lt;&lt; Calculated BMU</a:t>
            </a:r>
          </a:p>
          <a:p>
            <a:pPr lvl="1"/>
            <a:endParaRPr lang="en-US" altLang="zh-TW" sz="1000" dirty="0"/>
          </a:p>
          <a:p>
            <a:pPr marL="800100" lvl="1" indent="-342900">
              <a:buFont typeface="Arial" panose="020B0604020202020204" pitchFamily="34" charset="0"/>
              <a:buChar char="•"/>
            </a:pPr>
            <a:r>
              <a:rPr lang="en-US" altLang="zh-TW" sz="2000" dirty="0"/>
              <a:t>Modeled BMU: GC1 &lt; GS1</a:t>
            </a:r>
          </a:p>
          <a:p>
            <a:pPr marL="800100" lvl="1" indent="-342900">
              <a:buFont typeface="Arial" panose="020B0604020202020204" pitchFamily="34" charset="0"/>
              <a:buChar char="•"/>
            </a:pPr>
            <a:r>
              <a:rPr lang="en-US" altLang="zh-TW" sz="2000" dirty="0"/>
              <a:t>Calculated BMU: GC1 </a:t>
            </a:r>
            <a:r>
              <a:rPr lang="zh-TW" altLang="en-US" sz="2000" dirty="0"/>
              <a:t>≈ </a:t>
            </a:r>
            <a:r>
              <a:rPr lang="en-US" altLang="zh-TW" sz="2000" dirty="0"/>
              <a:t>GS1</a:t>
            </a:r>
            <a:r>
              <a:rPr lang="zh-TW" altLang="en-US" sz="2000" dirty="0"/>
              <a:t> </a:t>
            </a:r>
            <a:endParaRPr lang="en-US" altLang="zh-TW" sz="2000" dirty="0"/>
          </a:p>
          <a:p>
            <a:pPr lvl="2"/>
            <a:r>
              <a:rPr lang="en-US" altLang="zh-TW" sz="2000" dirty="0">
                <a:solidFill>
                  <a:schemeClr val="tx2">
                    <a:lumMod val="50000"/>
                  </a:schemeClr>
                </a:solidFill>
              </a:rPr>
              <a:t>→  </a:t>
            </a:r>
            <a:r>
              <a:rPr lang="en-US" altLang="zh-TW" sz="2000" dirty="0"/>
              <a:t>Biomass may not predict bioturbation</a:t>
            </a:r>
          </a:p>
          <a:p>
            <a:pPr marL="742950" lvl="1" indent="-285750">
              <a:buFont typeface="Arial" panose="020B0604020202020204" pitchFamily="34" charset="0"/>
              <a:buChar char="•"/>
            </a:pPr>
            <a:endParaRPr lang="en-US" altLang="zh-TW" sz="1000" dirty="0"/>
          </a:p>
          <a:p>
            <a:pPr marL="742950" lvl="1" indent="-285750">
              <a:buFont typeface="Arial" panose="020B0604020202020204" pitchFamily="34" charset="0"/>
              <a:buChar char="•"/>
            </a:pPr>
            <a:r>
              <a:rPr lang="en-US" altLang="zh-TW" sz="2000" dirty="0"/>
              <a:t>Deeper vertical distributions</a:t>
            </a:r>
            <a:r>
              <a:rPr lang="zh-TW" altLang="en-US" sz="2000" dirty="0"/>
              <a:t> </a:t>
            </a:r>
            <a:r>
              <a:rPr lang="en-US" altLang="zh-TW" sz="2000" dirty="0"/>
              <a:t>+</a:t>
            </a:r>
            <a:r>
              <a:rPr lang="zh-TW" altLang="en-US" sz="2000" dirty="0"/>
              <a:t> </a:t>
            </a:r>
            <a:r>
              <a:rPr lang="en-US" altLang="zh-TW" sz="2000" dirty="0"/>
              <a:t>burrowing </a:t>
            </a:r>
            <a:r>
              <a:rPr lang="en-US" altLang="zh-TW" sz="2000" dirty="0" err="1"/>
              <a:t>polychaetes</a:t>
            </a:r>
            <a:r>
              <a:rPr lang="en-US" altLang="zh-TW" sz="2000" dirty="0"/>
              <a:t> in GC1 sediments </a:t>
            </a:r>
            <a:r>
              <a:rPr lang="en-US" altLang="zh-TW" sz="1600" dirty="0"/>
              <a:t>(Liao et al.,2017)</a:t>
            </a:r>
            <a:endParaRPr lang="en-US" altLang="zh-TW" sz="2000" dirty="0"/>
          </a:p>
          <a:p>
            <a:pPr lvl="2"/>
            <a:r>
              <a:rPr lang="en-US" altLang="zh-TW" sz="2000" dirty="0">
                <a:solidFill>
                  <a:schemeClr val="tx2">
                    <a:lumMod val="50000"/>
                  </a:schemeClr>
                </a:solidFill>
              </a:rPr>
              <a:t>→</a:t>
            </a:r>
            <a:r>
              <a:rPr lang="en-US" altLang="zh-TW" sz="2000" dirty="0"/>
              <a:t>  High BMU in GC1</a:t>
            </a:r>
          </a:p>
          <a:p>
            <a:pPr marL="914400" lvl="1" indent="-457200">
              <a:buFont typeface="Arial" panose="020B0604020202020204" pitchFamily="34" charset="0"/>
              <a:buChar char="•"/>
            </a:pPr>
            <a:endParaRPr lang="en-US" altLang="zh-TW" sz="2000" dirty="0"/>
          </a:p>
        </p:txBody>
      </p:sp>
      <p:pic>
        <p:nvPicPr>
          <p:cNvPr id="16" name="圖片 15"/>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20491" t="48978" r="24390"/>
          <a:stretch/>
        </p:blipFill>
        <p:spPr>
          <a:xfrm>
            <a:off x="8900160" y="665485"/>
            <a:ext cx="2606040" cy="2760846"/>
          </a:xfrm>
          <a:prstGeom prst="rect">
            <a:avLst/>
          </a:prstGeom>
        </p:spPr>
      </p:pic>
      <p:pic>
        <p:nvPicPr>
          <p:cNvPr id="17" name="圖片 16"/>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18381" t="49385" r="22564" b="1"/>
          <a:stretch/>
        </p:blipFill>
        <p:spPr>
          <a:xfrm>
            <a:off x="8749809" y="3803776"/>
            <a:ext cx="2756391" cy="2703703"/>
          </a:xfrm>
          <a:prstGeom prst="rect">
            <a:avLst/>
          </a:prstGeom>
        </p:spPr>
      </p:pic>
      <p:sp>
        <p:nvSpPr>
          <p:cNvPr id="18" name="文字方塊 17"/>
          <p:cNvSpPr txBox="1"/>
          <p:nvPr/>
        </p:nvSpPr>
        <p:spPr>
          <a:xfrm>
            <a:off x="8144115" y="665485"/>
            <a:ext cx="744716" cy="492826"/>
          </a:xfrm>
          <a:prstGeom prst="rect">
            <a:avLst/>
          </a:prstGeom>
          <a:noFill/>
        </p:spPr>
        <p:txBody>
          <a:bodyPr wrap="none" rtlCol="0">
            <a:spAutoFit/>
          </a:bodyPr>
          <a:lstStyle/>
          <a:p>
            <a:r>
              <a:rPr lang="en-US" altLang="zh-TW" sz="2400" dirty="0">
                <a:solidFill>
                  <a:schemeClr val="tx2">
                    <a:lumMod val="50000"/>
                  </a:schemeClr>
                </a:solidFill>
              </a:rPr>
              <a:t>GC1</a:t>
            </a:r>
            <a:endParaRPr lang="zh-TW" altLang="en-US" sz="2400" dirty="0">
              <a:solidFill>
                <a:schemeClr val="tx2">
                  <a:lumMod val="50000"/>
                </a:schemeClr>
              </a:solidFill>
            </a:endParaRPr>
          </a:p>
        </p:txBody>
      </p:sp>
      <p:sp>
        <p:nvSpPr>
          <p:cNvPr id="19" name="文字方塊 18"/>
          <p:cNvSpPr txBox="1"/>
          <p:nvPr/>
        </p:nvSpPr>
        <p:spPr>
          <a:xfrm>
            <a:off x="8224975" y="3778371"/>
            <a:ext cx="675185" cy="461665"/>
          </a:xfrm>
          <a:prstGeom prst="rect">
            <a:avLst/>
          </a:prstGeom>
          <a:noFill/>
        </p:spPr>
        <p:txBody>
          <a:bodyPr wrap="none" rtlCol="0">
            <a:spAutoFit/>
          </a:bodyPr>
          <a:lstStyle/>
          <a:p>
            <a:r>
              <a:rPr lang="en-US" altLang="zh-TW" sz="2400" dirty="0">
                <a:solidFill>
                  <a:schemeClr val="tx2">
                    <a:lumMod val="50000"/>
                  </a:schemeClr>
                </a:solidFill>
              </a:rPr>
              <a:t>GS1</a:t>
            </a:r>
            <a:endParaRPr lang="zh-TW" altLang="en-US" sz="2400" dirty="0">
              <a:solidFill>
                <a:schemeClr val="tx2">
                  <a:lumMod val="50000"/>
                </a:schemeClr>
              </a:solidFill>
            </a:endParaRPr>
          </a:p>
        </p:txBody>
      </p:sp>
    </p:spTree>
    <p:extLst>
      <p:ext uri="{BB962C8B-B14F-4D97-AF65-F5344CB8AC3E}">
        <p14:creationId xmlns:p14="http://schemas.microsoft.com/office/powerpoint/2010/main" val="107621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圓角矩形 13"/>
          <p:cNvSpPr/>
          <p:nvPr/>
        </p:nvSpPr>
        <p:spPr>
          <a:xfrm>
            <a:off x="274635" y="4765047"/>
            <a:ext cx="6158247" cy="1889686"/>
          </a:xfrm>
          <a:prstGeom prst="roundRect">
            <a:avLst>
              <a:gd name="adj" fmla="val 9169"/>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圓角矩形 12"/>
          <p:cNvSpPr/>
          <p:nvPr/>
        </p:nvSpPr>
        <p:spPr>
          <a:xfrm>
            <a:off x="274637" y="1501743"/>
            <a:ext cx="6158246" cy="2787228"/>
          </a:xfrm>
          <a:prstGeom prst="roundRect">
            <a:avLst>
              <a:gd name="adj" fmla="val 916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74637" y="1605442"/>
            <a:ext cx="6158246" cy="2585323"/>
          </a:xfrm>
          <a:prstGeom prst="rect">
            <a:avLst/>
          </a:prstGeom>
        </p:spPr>
        <p:txBody>
          <a:bodyPr wrap="square">
            <a:spAutoFit/>
          </a:bodyPr>
          <a:lstStyle/>
          <a:p>
            <a:r>
              <a:rPr lang="en-US" altLang="zh-TW" sz="2400" dirty="0"/>
              <a:t>First attempt </a:t>
            </a:r>
            <a:r>
              <a:rPr lang="en-US" altLang="zh-TW" sz="2400" b="1" dirty="0"/>
              <a:t>→ Unsuccessful</a:t>
            </a:r>
          </a:p>
          <a:p>
            <a:pPr marL="800100" lvl="1" indent="-342900">
              <a:buSzPct val="75000"/>
              <a:buFont typeface="Arial" panose="020B0604020202020204" pitchFamily="34" charset="0"/>
              <a:buChar char="•"/>
            </a:pPr>
            <a:r>
              <a:rPr lang="en-US" altLang="zh-TW" sz="2400" dirty="0"/>
              <a:t>TOU= Total respiration</a:t>
            </a:r>
          </a:p>
          <a:p>
            <a:pPr marL="800100" lvl="1" indent="-342900">
              <a:buSzPct val="75000"/>
              <a:buFont typeface="Arial" panose="020B0604020202020204" pitchFamily="34" charset="0"/>
              <a:buChar char="•"/>
            </a:pPr>
            <a:r>
              <a:rPr lang="en-US" altLang="zh-TW" sz="2400" dirty="0"/>
              <a:t>DOU=Bacteria</a:t>
            </a:r>
            <a:r>
              <a:rPr lang="zh-TW" altLang="en-US" sz="2400" dirty="0"/>
              <a:t> </a:t>
            </a:r>
            <a:r>
              <a:rPr lang="en-US" altLang="zh-TW" sz="2400" dirty="0"/>
              <a:t>→DIC</a:t>
            </a:r>
          </a:p>
          <a:p>
            <a:pPr marL="800100" lvl="1" indent="-342900">
              <a:buSzPct val="75000"/>
              <a:buFont typeface="Arial" panose="020B0604020202020204" pitchFamily="34" charset="0"/>
              <a:buChar char="•"/>
            </a:pPr>
            <a:r>
              <a:rPr lang="en-US" altLang="zh-TW" sz="2400" dirty="0"/>
              <a:t>BMU=</a:t>
            </a:r>
            <a:r>
              <a:rPr lang="en-US" altLang="zh-TW" sz="2400" dirty="0" err="1"/>
              <a:t>Meio</a:t>
            </a:r>
            <a:r>
              <a:rPr lang="zh-TW" altLang="en-US" sz="2400" dirty="0"/>
              <a:t> </a:t>
            </a:r>
            <a:r>
              <a:rPr lang="en-US" altLang="zh-TW" sz="2400" dirty="0"/>
              <a:t>→ DIC + Marco</a:t>
            </a:r>
            <a:r>
              <a:rPr lang="zh-TW" altLang="en-US" sz="2400" dirty="0"/>
              <a:t> </a:t>
            </a:r>
            <a:r>
              <a:rPr lang="en-US" altLang="zh-TW" sz="2400" dirty="0"/>
              <a:t>→DIC</a:t>
            </a:r>
          </a:p>
          <a:p>
            <a:pPr marL="800100" lvl="1" indent="-342900">
              <a:buSzPct val="75000"/>
              <a:buFont typeface="Arial" panose="020B0604020202020204" pitchFamily="34" charset="0"/>
              <a:buChar char="•"/>
            </a:pPr>
            <a:r>
              <a:rPr lang="en-US" altLang="zh-TW" sz="2400" dirty="0"/>
              <a:t>POC</a:t>
            </a:r>
            <a:r>
              <a:rPr lang="zh-TW" altLang="en-US" sz="2400" dirty="0"/>
              <a:t> </a:t>
            </a:r>
            <a:r>
              <a:rPr lang="en-US" altLang="zh-TW" sz="2400" dirty="0"/>
              <a:t>demand: 53.85 mg C/ m</a:t>
            </a:r>
            <a:r>
              <a:rPr lang="en-US" altLang="zh-TW" sz="2400" baseline="30000" dirty="0"/>
              <a:t>2</a:t>
            </a:r>
            <a:r>
              <a:rPr lang="en-US" altLang="zh-TW" sz="2400" dirty="0"/>
              <a:t> / d </a:t>
            </a:r>
            <a:r>
              <a:rPr lang="en-US" altLang="zh-TW" dirty="0"/>
              <a:t>(Huh et al., 2009)</a:t>
            </a:r>
          </a:p>
          <a:p>
            <a:pPr marL="800100" lvl="1" indent="-342900">
              <a:buSzPct val="75000"/>
              <a:buFont typeface="Arial" panose="020B0604020202020204" pitchFamily="34" charset="0"/>
              <a:buChar char="•"/>
            </a:pPr>
            <a:r>
              <a:rPr lang="en-US" altLang="zh-TW" sz="2400" dirty="0">
                <a:solidFill>
                  <a:schemeClr val="bg2">
                    <a:lumMod val="10000"/>
                  </a:schemeClr>
                </a:solidFill>
              </a:rPr>
              <a:t>Burial= 0.24*</a:t>
            </a:r>
            <a:r>
              <a:rPr lang="en-US" altLang="zh-TW" sz="2400" dirty="0"/>
              <a:t> POC</a:t>
            </a:r>
            <a:r>
              <a:rPr lang="zh-TW" altLang="en-US" sz="2400" dirty="0"/>
              <a:t> </a:t>
            </a:r>
            <a:r>
              <a:rPr lang="en-US" altLang="zh-TW" sz="2400" dirty="0"/>
              <a:t>demand</a:t>
            </a:r>
            <a:r>
              <a:rPr lang="nl-NL" altLang="zh-TW" sz="2400" dirty="0">
                <a:solidFill>
                  <a:schemeClr val="bg2">
                    <a:lumMod val="10000"/>
                  </a:schemeClr>
                </a:solidFill>
              </a:rPr>
              <a:t>  </a:t>
            </a:r>
            <a:r>
              <a:rPr lang="nl-NL" altLang="zh-TW" dirty="0">
                <a:solidFill>
                  <a:schemeClr val="bg2">
                    <a:lumMod val="10000"/>
                  </a:schemeClr>
                </a:solidFill>
              </a:rPr>
              <a:t>(Hsu et al., 2014)</a:t>
            </a:r>
            <a:endParaRPr lang="zh-TW" altLang="en-US" dirty="0">
              <a:solidFill>
                <a:schemeClr val="bg2">
                  <a:lumMod val="10000"/>
                </a:schemeClr>
              </a:solidFill>
            </a:endParaRPr>
          </a:p>
        </p:txBody>
      </p:sp>
      <p:sp>
        <p:nvSpPr>
          <p:cNvPr id="3" name="矩形 6"/>
          <p:cNvSpPr>
            <a:spLocks noChangeArrowheads="1"/>
          </p:cNvSpPr>
          <p:nvPr/>
        </p:nvSpPr>
        <p:spPr bwMode="auto">
          <a:xfrm>
            <a:off x="274638" y="878845"/>
            <a:ext cx="19816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Model input</a:t>
            </a:r>
            <a:endParaRPr lang="zh-TW" altLang="en-US" sz="2800" dirty="0"/>
          </a:p>
        </p:txBody>
      </p:sp>
      <p:pic>
        <p:nvPicPr>
          <p:cNvPr id="6" name="圖片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l="527" r="732"/>
          <a:stretch/>
        </p:blipFill>
        <p:spPr>
          <a:xfrm>
            <a:off x="7541685" y="1140455"/>
            <a:ext cx="4417795" cy="5132008"/>
          </a:xfrm>
          <a:prstGeom prst="rect">
            <a:avLst/>
          </a:prstGeom>
          <a:ln>
            <a:noFill/>
          </a:ln>
        </p:spPr>
      </p:pic>
      <p:cxnSp>
        <p:nvCxnSpPr>
          <p:cNvPr id="8" name="直線單箭頭接點 7"/>
          <p:cNvCxnSpPr/>
          <p:nvPr/>
        </p:nvCxnSpPr>
        <p:spPr>
          <a:xfrm flipH="1">
            <a:off x="10152616" y="1836275"/>
            <a:ext cx="47423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0533837" y="1501743"/>
            <a:ext cx="1425643" cy="830997"/>
          </a:xfrm>
          <a:prstGeom prst="rect">
            <a:avLst/>
          </a:prstGeom>
          <a:noFill/>
        </p:spPr>
        <p:txBody>
          <a:bodyPr wrap="square" rtlCol="0">
            <a:spAutoFit/>
          </a:bodyPr>
          <a:lstStyle/>
          <a:p>
            <a:pPr algn="ctr"/>
            <a:r>
              <a:rPr lang="en-US" altLang="zh-TW" sz="2400" dirty="0">
                <a:solidFill>
                  <a:schemeClr val="accent6">
                    <a:lumMod val="75000"/>
                  </a:schemeClr>
                </a:solidFill>
              </a:rPr>
              <a:t>POC demand</a:t>
            </a:r>
            <a:endParaRPr lang="zh-TW" altLang="en-US" sz="2400" dirty="0">
              <a:solidFill>
                <a:schemeClr val="accent6">
                  <a:lumMod val="75000"/>
                </a:schemeClr>
              </a:solidFill>
            </a:endParaRPr>
          </a:p>
        </p:txBody>
      </p:sp>
      <p:cxnSp>
        <p:nvCxnSpPr>
          <p:cNvPr id="10" name="直線單箭頭接點 9"/>
          <p:cNvCxnSpPr/>
          <p:nvPr/>
        </p:nvCxnSpPr>
        <p:spPr>
          <a:xfrm>
            <a:off x="8845461" y="2143718"/>
            <a:ext cx="160771" cy="48370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8196973" y="1706389"/>
            <a:ext cx="909223" cy="461665"/>
          </a:xfrm>
          <a:prstGeom prst="rect">
            <a:avLst/>
          </a:prstGeom>
          <a:noFill/>
        </p:spPr>
        <p:txBody>
          <a:bodyPr wrap="none" rtlCol="0">
            <a:spAutoFit/>
          </a:bodyPr>
          <a:lstStyle/>
          <a:p>
            <a:r>
              <a:rPr lang="en-US" altLang="zh-TW" sz="2400" dirty="0">
                <a:solidFill>
                  <a:schemeClr val="accent6">
                    <a:lumMod val="75000"/>
                  </a:schemeClr>
                </a:solidFill>
              </a:rPr>
              <a:t>Burial</a:t>
            </a:r>
            <a:endParaRPr lang="zh-TW" altLang="en-US" sz="2400" dirty="0">
              <a:solidFill>
                <a:schemeClr val="accent6">
                  <a:lumMod val="75000"/>
                </a:schemeClr>
              </a:solidFill>
            </a:endParaRPr>
          </a:p>
        </p:txBody>
      </p:sp>
      <p:sp>
        <p:nvSpPr>
          <p:cNvPr id="12" name="矩形 11"/>
          <p:cNvSpPr/>
          <p:nvPr/>
        </p:nvSpPr>
        <p:spPr>
          <a:xfrm>
            <a:off x="274636" y="4777662"/>
            <a:ext cx="5773237" cy="1877437"/>
          </a:xfrm>
          <a:prstGeom prst="rect">
            <a:avLst/>
          </a:prstGeom>
        </p:spPr>
        <p:txBody>
          <a:bodyPr wrap="square">
            <a:spAutoFit/>
          </a:bodyPr>
          <a:lstStyle/>
          <a:p>
            <a:r>
              <a:rPr lang="en-US" altLang="zh-TW" sz="2400" dirty="0"/>
              <a:t>Revised</a:t>
            </a:r>
            <a:r>
              <a:rPr lang="en-US" altLang="zh-TW" sz="2400" b="1" dirty="0"/>
              <a:t>→ Solved</a:t>
            </a:r>
            <a:endParaRPr lang="en-US" altLang="zh-TW" sz="2400" dirty="0"/>
          </a:p>
          <a:p>
            <a:pPr marL="800100" lvl="1" indent="-342900">
              <a:buSzPct val="75000"/>
              <a:buFont typeface="Arial" panose="020B0604020202020204" pitchFamily="34" charset="0"/>
              <a:buChar char="•"/>
            </a:pPr>
            <a:r>
              <a:rPr lang="en-US" altLang="zh-TW" sz="2400" dirty="0"/>
              <a:t>DOU: = 30% TOU </a:t>
            </a:r>
            <a:r>
              <a:rPr lang="en-US" altLang="zh-TW" dirty="0"/>
              <a:t>(</a:t>
            </a:r>
            <a:r>
              <a:rPr lang="en-US" altLang="zh-TW" dirty="0" err="1"/>
              <a:t>Mahaut</a:t>
            </a:r>
            <a:r>
              <a:rPr lang="en-US" altLang="zh-TW" dirty="0"/>
              <a:t> et al., 1995)</a:t>
            </a:r>
          </a:p>
          <a:p>
            <a:pPr marL="800100" lvl="1" indent="-342900">
              <a:buSzPct val="75000"/>
              <a:buFont typeface="Arial" panose="020B0604020202020204" pitchFamily="34" charset="0"/>
              <a:buChar char="•"/>
            </a:pPr>
            <a:r>
              <a:rPr lang="en-US" altLang="zh-TW" sz="2400" dirty="0">
                <a:solidFill>
                  <a:schemeClr val="bg2">
                    <a:lumMod val="10000"/>
                  </a:schemeClr>
                </a:solidFill>
              </a:rPr>
              <a:t>Burial</a:t>
            </a:r>
            <a:endParaRPr lang="en-US" altLang="zh-TW" sz="2400" dirty="0"/>
          </a:p>
          <a:p>
            <a:pPr marL="1257300" lvl="2" indent="-342900">
              <a:buSzPct val="75000"/>
              <a:buFont typeface="Arial" panose="020B0604020202020204" pitchFamily="34" charset="0"/>
              <a:buChar char="•"/>
            </a:pPr>
            <a:r>
              <a:rPr lang="en-US" altLang="zh-TW" sz="2000" dirty="0"/>
              <a:t>GC1: 106.92</a:t>
            </a:r>
            <a:r>
              <a:rPr lang="zh-TW" altLang="en-US" sz="2000" dirty="0"/>
              <a:t> </a:t>
            </a:r>
            <a:r>
              <a:rPr lang="en-US" altLang="zh-TW" sz="2000" dirty="0"/>
              <a:t>±</a:t>
            </a:r>
            <a:r>
              <a:rPr lang="zh-TW" altLang="en-US" sz="2000" dirty="0"/>
              <a:t> </a:t>
            </a:r>
            <a:r>
              <a:rPr lang="en-US" altLang="zh-TW" sz="2000" dirty="0"/>
              <a:t>30.994; GS1: 61.99</a:t>
            </a:r>
            <a:r>
              <a:rPr lang="zh-TW" altLang="en-US" sz="2000" dirty="0"/>
              <a:t> </a:t>
            </a:r>
            <a:r>
              <a:rPr lang="en-US" altLang="zh-TW" sz="2000" dirty="0"/>
              <a:t>±</a:t>
            </a:r>
            <a:r>
              <a:rPr lang="zh-TW" altLang="en-US" sz="2000" dirty="0"/>
              <a:t> </a:t>
            </a:r>
            <a:r>
              <a:rPr lang="en-US" altLang="zh-TW" sz="2000" dirty="0"/>
              <a:t>4.81</a:t>
            </a:r>
            <a:endParaRPr lang="en-US" altLang="zh-TW" sz="2400" dirty="0"/>
          </a:p>
          <a:p>
            <a:pPr marL="800100" lvl="1" indent="-342900">
              <a:buSzPct val="75000"/>
              <a:buFont typeface="Arial" panose="020B0604020202020204" pitchFamily="34" charset="0"/>
              <a:buChar char="•"/>
            </a:pPr>
            <a:r>
              <a:rPr lang="en-US" altLang="zh-TW" sz="2400" dirty="0">
                <a:solidFill>
                  <a:schemeClr val="bg2">
                    <a:lumMod val="10000"/>
                  </a:schemeClr>
                </a:solidFill>
              </a:rPr>
              <a:t>Burial</a:t>
            </a:r>
            <a:r>
              <a:rPr lang="zh-TW" altLang="en-US" sz="2400" dirty="0">
                <a:solidFill>
                  <a:schemeClr val="bg2">
                    <a:lumMod val="10000"/>
                  </a:schemeClr>
                </a:solidFill>
              </a:rPr>
              <a:t> </a:t>
            </a:r>
            <a:r>
              <a:rPr lang="en-US" altLang="zh-TW" sz="2400" dirty="0">
                <a:solidFill>
                  <a:schemeClr val="bg2">
                    <a:lumMod val="10000"/>
                  </a:schemeClr>
                </a:solidFill>
              </a:rPr>
              <a:t>/</a:t>
            </a:r>
            <a:r>
              <a:rPr lang="zh-TW" altLang="en-US" sz="2400" dirty="0">
                <a:solidFill>
                  <a:schemeClr val="bg2">
                    <a:lumMod val="10000"/>
                  </a:schemeClr>
                </a:solidFill>
              </a:rPr>
              <a:t> </a:t>
            </a:r>
            <a:r>
              <a:rPr lang="en-US" altLang="zh-TW" sz="2400" dirty="0">
                <a:solidFill>
                  <a:schemeClr val="bg2">
                    <a:lumMod val="10000"/>
                  </a:schemeClr>
                </a:solidFill>
              </a:rPr>
              <a:t>0.24</a:t>
            </a:r>
            <a:r>
              <a:rPr lang="zh-TW" altLang="en-US" sz="2400" dirty="0">
                <a:solidFill>
                  <a:schemeClr val="bg2">
                    <a:lumMod val="10000"/>
                  </a:schemeClr>
                </a:solidFill>
              </a:rPr>
              <a:t> </a:t>
            </a:r>
            <a:r>
              <a:rPr lang="en-US" altLang="zh-TW" sz="2400" dirty="0">
                <a:solidFill>
                  <a:schemeClr val="bg2">
                    <a:lumMod val="10000"/>
                  </a:schemeClr>
                </a:solidFill>
              </a:rPr>
              <a:t>=</a:t>
            </a:r>
            <a:r>
              <a:rPr lang="zh-TW" altLang="en-US" sz="2400" dirty="0">
                <a:solidFill>
                  <a:schemeClr val="bg2">
                    <a:lumMod val="10000"/>
                  </a:schemeClr>
                </a:solidFill>
              </a:rPr>
              <a:t> </a:t>
            </a:r>
            <a:r>
              <a:rPr lang="en-US" altLang="zh-TW" sz="2400" dirty="0"/>
              <a:t>POC</a:t>
            </a:r>
            <a:r>
              <a:rPr lang="zh-TW" altLang="en-US" sz="2400" dirty="0"/>
              <a:t> </a:t>
            </a:r>
            <a:r>
              <a:rPr lang="en-US" altLang="zh-TW" sz="2400" dirty="0"/>
              <a:t>demand</a:t>
            </a:r>
          </a:p>
        </p:txBody>
      </p:sp>
      <p:sp>
        <p:nvSpPr>
          <p:cNvPr id="4" name="矩形 3"/>
          <p:cNvSpPr/>
          <p:nvPr/>
        </p:nvSpPr>
        <p:spPr>
          <a:xfrm>
            <a:off x="274636" y="4293240"/>
            <a:ext cx="6752698" cy="369332"/>
          </a:xfrm>
          <a:prstGeom prst="rect">
            <a:avLst/>
          </a:prstGeom>
        </p:spPr>
        <p:txBody>
          <a:bodyPr wrap="square">
            <a:spAutoFit/>
          </a:bodyPr>
          <a:lstStyle/>
          <a:p>
            <a:r>
              <a:rPr lang="en-US" altLang="zh-TW" dirty="0"/>
              <a:t>Shift research objective: </a:t>
            </a:r>
            <a:r>
              <a:rPr lang="en-US" altLang="zh-TW" b="1" dirty="0"/>
              <a:t>Quantify min carbon demand in the system </a:t>
            </a:r>
            <a:endParaRPr lang="zh-TW" altLang="en-US" dirty="0"/>
          </a:p>
        </p:txBody>
      </p:sp>
    </p:spTree>
    <p:extLst>
      <p:ext uri="{BB962C8B-B14F-4D97-AF65-F5344CB8AC3E}">
        <p14:creationId xmlns:p14="http://schemas.microsoft.com/office/powerpoint/2010/main" val="61065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6"/>
          <p:cNvSpPr>
            <a:spLocks noChangeArrowheads="1"/>
          </p:cNvSpPr>
          <p:nvPr/>
        </p:nvSpPr>
        <p:spPr bwMode="auto">
          <a:xfrm>
            <a:off x="274638" y="878845"/>
            <a:ext cx="6794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Carbon demand from the benthic community</a:t>
            </a:r>
            <a:endParaRPr lang="zh-TW" altLang="en-US" sz="2800" dirty="0"/>
          </a:p>
        </p:txBody>
      </p:sp>
      <p:sp>
        <p:nvSpPr>
          <p:cNvPr id="13" name="矩形 12"/>
          <p:cNvSpPr/>
          <p:nvPr/>
        </p:nvSpPr>
        <p:spPr>
          <a:xfrm>
            <a:off x="274638" y="1701024"/>
            <a:ext cx="11377772" cy="1323439"/>
          </a:xfrm>
          <a:prstGeom prst="rect">
            <a:avLst/>
          </a:prstGeom>
        </p:spPr>
        <p:txBody>
          <a:bodyPr wrap="square">
            <a:spAutoFit/>
          </a:bodyPr>
          <a:lstStyle/>
          <a:p>
            <a:pPr marL="285750" lvl="1" indent="-285750">
              <a:buFont typeface="Arial" panose="020B0604020202020204" pitchFamily="34" charset="0"/>
              <a:buChar char="•"/>
            </a:pPr>
            <a:r>
              <a:rPr lang="en-US" altLang="zh-TW" sz="2000" dirty="0"/>
              <a:t>Conflict problem: Directly insert ref POC rain flux</a:t>
            </a:r>
          </a:p>
          <a:p>
            <a:pPr marL="742950" lvl="1" indent="-285750">
              <a:buFont typeface="Arial" panose="020B0604020202020204" pitchFamily="34" charset="0"/>
              <a:buChar char="•"/>
            </a:pPr>
            <a:r>
              <a:rPr lang="en-US" altLang="zh-TW" sz="2000" dirty="0"/>
              <a:t>Only consider POC, ignore DOM assumption by the bacteria</a:t>
            </a:r>
          </a:p>
          <a:p>
            <a:pPr lvl="2"/>
            <a:r>
              <a:rPr lang="en-US" altLang="zh-TW" sz="2000" dirty="0">
                <a:solidFill>
                  <a:schemeClr val="tx2">
                    <a:lumMod val="50000"/>
                  </a:schemeClr>
                </a:solidFill>
              </a:rPr>
              <a:t>→</a:t>
            </a:r>
            <a:r>
              <a:rPr lang="en-US" altLang="zh-TW" sz="2000" dirty="0"/>
              <a:t> Ref value </a:t>
            </a:r>
            <a:r>
              <a:rPr lang="en-US" altLang="zh-TW" sz="1600" dirty="0"/>
              <a:t>(53.85 mg C/ m</a:t>
            </a:r>
            <a:r>
              <a:rPr lang="en-US" altLang="zh-TW" sz="1600" baseline="30000" dirty="0"/>
              <a:t>2</a:t>
            </a:r>
            <a:r>
              <a:rPr lang="en-US" altLang="zh-TW" sz="1600" dirty="0"/>
              <a:t> / d, Huh et al., 2009)</a:t>
            </a:r>
            <a:r>
              <a:rPr lang="en-US" altLang="zh-TW" sz="2000" dirty="0"/>
              <a:t>: Insufficient</a:t>
            </a:r>
          </a:p>
          <a:p>
            <a:pPr lvl="2"/>
            <a:endParaRPr lang="en-US" altLang="zh-TW" sz="2000" dirty="0"/>
          </a:p>
        </p:txBody>
      </p:sp>
      <p:sp>
        <p:nvSpPr>
          <p:cNvPr id="15" name="矩形 14"/>
          <p:cNvSpPr/>
          <p:nvPr/>
        </p:nvSpPr>
        <p:spPr>
          <a:xfrm>
            <a:off x="274638" y="3005593"/>
            <a:ext cx="7314656" cy="1323439"/>
          </a:xfrm>
          <a:prstGeom prst="rect">
            <a:avLst/>
          </a:prstGeom>
        </p:spPr>
        <p:txBody>
          <a:bodyPr wrap="square">
            <a:spAutoFit/>
          </a:bodyPr>
          <a:lstStyle/>
          <a:p>
            <a:pPr marL="342900" indent="-342900">
              <a:buFont typeface="Arial" panose="020B0604020202020204" pitchFamily="34" charset="0"/>
              <a:buChar char="•"/>
            </a:pPr>
            <a:endParaRPr lang="en-US" altLang="zh-TW" sz="2000" b="1" dirty="0"/>
          </a:p>
          <a:p>
            <a:pPr marL="800100" lvl="1" indent="-342900">
              <a:buFont typeface="Arial" panose="020B0604020202020204" pitchFamily="34" charset="0"/>
              <a:buChar char="•"/>
            </a:pPr>
            <a:r>
              <a:rPr lang="en-US" altLang="zh-TW" sz="2000" dirty="0"/>
              <a:t>Results: OC demand</a:t>
            </a:r>
            <a:r>
              <a:rPr lang="zh-TW" altLang="en-US" sz="2000" dirty="0"/>
              <a:t> </a:t>
            </a:r>
            <a:r>
              <a:rPr lang="en-US" altLang="zh-TW" sz="2000" dirty="0"/>
              <a:t>&gt;&gt; larger than</a:t>
            </a:r>
            <a:r>
              <a:rPr lang="zh-TW" altLang="en-US" sz="2000" dirty="0"/>
              <a:t> </a:t>
            </a:r>
            <a:r>
              <a:rPr lang="en-US" altLang="zh-TW" sz="2000" dirty="0"/>
              <a:t>ref</a:t>
            </a:r>
          </a:p>
          <a:p>
            <a:pPr marL="800100" lvl="1" indent="-342900">
              <a:buFont typeface="Arial" panose="020B0604020202020204" pitchFamily="34" charset="0"/>
              <a:buChar char="•"/>
            </a:pPr>
            <a:r>
              <a:rPr lang="en-US" altLang="zh-TW" sz="2000" dirty="0"/>
              <a:t>GC1: 3 times larger</a:t>
            </a:r>
            <a:r>
              <a:rPr lang="en-US" altLang="zh-TW" sz="2000" dirty="0">
                <a:solidFill>
                  <a:schemeClr val="tx2">
                    <a:lumMod val="50000"/>
                  </a:schemeClr>
                </a:solidFill>
              </a:rPr>
              <a:t> → </a:t>
            </a:r>
            <a:r>
              <a:rPr lang="en-US" altLang="zh-TW" sz="2000" dirty="0"/>
              <a:t>A substantial proportion may enter the microbial loop</a:t>
            </a:r>
          </a:p>
        </p:txBody>
      </p:sp>
      <p:pic>
        <p:nvPicPr>
          <p:cNvPr id="17" name="圖片 16"/>
          <p:cNvPicPr>
            <a:picLocks noChangeAspect="1"/>
          </p:cNvPicPr>
          <p:nvPr/>
        </p:nvPicPr>
        <p:blipFill>
          <a:blip r:embed="rId3">
            <a:clrChange>
              <a:clrFrom>
                <a:srgbClr val="FFFFFF"/>
              </a:clrFrom>
              <a:clrTo>
                <a:srgbClr val="FFFFFF">
                  <a:alpha val="0"/>
                </a:srgbClr>
              </a:clrTo>
            </a:clrChange>
          </a:blip>
          <a:stretch>
            <a:fillRect/>
          </a:stretch>
        </p:blipFill>
        <p:spPr>
          <a:xfrm>
            <a:off x="8158039" y="2654002"/>
            <a:ext cx="3600864" cy="2947858"/>
          </a:xfrm>
          <a:prstGeom prst="rect">
            <a:avLst/>
          </a:prstGeom>
        </p:spPr>
      </p:pic>
      <p:sp>
        <p:nvSpPr>
          <p:cNvPr id="18" name="矩形 17"/>
          <p:cNvSpPr/>
          <p:nvPr/>
        </p:nvSpPr>
        <p:spPr>
          <a:xfrm>
            <a:off x="8158039" y="5601860"/>
            <a:ext cx="1865511" cy="307777"/>
          </a:xfrm>
          <a:prstGeom prst="rect">
            <a:avLst/>
          </a:prstGeom>
        </p:spPr>
        <p:txBody>
          <a:bodyPr wrap="none">
            <a:spAutoFit/>
          </a:bodyPr>
          <a:lstStyle/>
          <a:p>
            <a:r>
              <a:rPr lang="en-US" altLang="zh-TW" sz="1400" dirty="0" err="1"/>
              <a:t>Krabberød</a:t>
            </a:r>
            <a:r>
              <a:rPr lang="zh-TW" altLang="en-US" sz="1400" dirty="0"/>
              <a:t> </a:t>
            </a:r>
            <a:r>
              <a:rPr lang="en-US" altLang="zh-TW" sz="1400" dirty="0"/>
              <a:t>et al. (2017)</a:t>
            </a:r>
            <a:endParaRPr lang="zh-TW" altLang="en-US" sz="1400" dirty="0"/>
          </a:p>
        </p:txBody>
      </p:sp>
    </p:spTree>
    <p:extLst>
      <p:ext uri="{BB962C8B-B14F-4D97-AF65-F5344CB8AC3E}">
        <p14:creationId xmlns:p14="http://schemas.microsoft.com/office/powerpoint/2010/main" val="230661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878845"/>
            <a:ext cx="22923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Turnover rates</a:t>
            </a:r>
            <a:endParaRPr lang="zh-TW" altLang="en-US" sz="2800" dirty="0"/>
          </a:p>
        </p:txBody>
      </p:sp>
      <p:sp>
        <p:nvSpPr>
          <p:cNvPr id="5" name="矩形 4"/>
          <p:cNvSpPr/>
          <p:nvPr/>
        </p:nvSpPr>
        <p:spPr>
          <a:xfrm>
            <a:off x="3870960" y="2697480"/>
            <a:ext cx="1135382" cy="1510656"/>
          </a:xfrm>
          <a:prstGeom prst="rect">
            <a:avLst/>
          </a:prstGeom>
          <a:noFill/>
          <a:ln w="38100">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90989" y="1388128"/>
            <a:ext cx="7193251" cy="461665"/>
          </a:xfrm>
          <a:prstGeom prst="rect">
            <a:avLst/>
          </a:prstGeom>
        </p:spPr>
        <p:txBody>
          <a:bodyPr wrap="none">
            <a:spAutoFit/>
          </a:bodyPr>
          <a:lstStyle/>
          <a:p>
            <a:pPr marL="342900" indent="-342900">
              <a:buFont typeface="Arial" panose="020B0604020202020204" pitchFamily="34" charset="0"/>
              <a:buChar char="•"/>
            </a:pPr>
            <a:r>
              <a:rPr lang="en-US" altLang="zh-TW" sz="2400" dirty="0"/>
              <a:t>Overall, OC turned over much slower at the slope site</a:t>
            </a:r>
          </a:p>
        </p:txBody>
      </p:sp>
      <p:sp>
        <p:nvSpPr>
          <p:cNvPr id="9" name="弧形箭號 (左彎) 8"/>
          <p:cNvSpPr/>
          <p:nvPr/>
        </p:nvSpPr>
        <p:spPr>
          <a:xfrm>
            <a:off x="6854505" y="2909170"/>
            <a:ext cx="601980" cy="1022750"/>
          </a:xfrm>
          <a:prstGeom prst="curved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11" name="群組 10"/>
          <p:cNvGrpSpPr/>
          <p:nvPr/>
        </p:nvGrpSpPr>
        <p:grpSpPr>
          <a:xfrm>
            <a:off x="1201946" y="4361795"/>
            <a:ext cx="10844957" cy="2185214"/>
            <a:chOff x="490989" y="4272798"/>
            <a:chExt cx="10844957" cy="2185214"/>
          </a:xfrm>
        </p:grpSpPr>
        <p:sp>
          <p:nvSpPr>
            <p:cNvPr id="4" name="矩形 3"/>
            <p:cNvSpPr/>
            <p:nvPr/>
          </p:nvSpPr>
          <p:spPr>
            <a:xfrm>
              <a:off x="490989" y="4272798"/>
              <a:ext cx="10844957" cy="2185214"/>
            </a:xfrm>
            <a:prstGeom prst="rect">
              <a:avLst/>
            </a:prstGeom>
          </p:spPr>
          <p:txBody>
            <a:bodyPr wrap="square">
              <a:spAutoFit/>
            </a:bodyPr>
            <a:lstStyle/>
            <a:p>
              <a:pPr marL="342900" indent="-342900">
                <a:buFont typeface="+mj-lt"/>
                <a:buAutoNum type="arabicPeriod"/>
              </a:pPr>
              <a:r>
                <a:rPr lang="en-US" altLang="zh-TW" sz="2000" dirty="0"/>
                <a:t>For </a:t>
              </a:r>
              <a:r>
                <a:rPr lang="en-US" altLang="zh-TW" sz="2000" dirty="0" err="1"/>
                <a:t>OC</a:t>
              </a:r>
              <a:r>
                <a:rPr lang="en-US" altLang="zh-TW" sz="2000" baseline="-25000" dirty="0" err="1"/>
                <a:t>total</a:t>
              </a:r>
              <a:r>
                <a:rPr lang="en-US" altLang="zh-TW" sz="2000" dirty="0"/>
                <a:t>/ TOU</a:t>
              </a:r>
            </a:p>
            <a:p>
              <a:pPr marL="800100" lvl="1" indent="-342900">
                <a:buSzPct val="75000"/>
                <a:buFont typeface="Arial" panose="020B0604020202020204" pitchFamily="34" charset="0"/>
                <a:buChar char="•"/>
              </a:pPr>
              <a:r>
                <a:rPr lang="en-US" altLang="zh-TW" dirty="0"/>
                <a:t>1.5 times slower in GS1</a:t>
              </a:r>
            </a:p>
            <a:p>
              <a:pPr marL="800100" lvl="1" indent="-342900">
                <a:buSzPct val="75000"/>
                <a:buFont typeface="Arial" panose="020B0604020202020204" pitchFamily="34" charset="0"/>
                <a:buChar char="•"/>
              </a:pPr>
              <a:r>
                <a:rPr lang="en-US" altLang="zh-TW" dirty="0"/>
                <a:t>5</a:t>
              </a:r>
              <a:r>
                <a:rPr lang="zh-TW" altLang="en-US" dirty="0"/>
                <a:t> </a:t>
              </a:r>
              <a:r>
                <a:rPr lang="en-US" altLang="zh-TW" dirty="0"/>
                <a:t>times slower based on model</a:t>
              </a:r>
            </a:p>
            <a:p>
              <a:pPr marL="342900" indent="-342900">
                <a:buFont typeface="+mj-lt"/>
                <a:buAutoNum type="arabicPeriod"/>
              </a:pPr>
              <a:r>
                <a:rPr lang="en-US" altLang="zh-TW" sz="2000" dirty="0"/>
                <a:t>Bacteria turnover rates in two habitats consistent by different methods</a:t>
              </a:r>
            </a:p>
            <a:p>
              <a:pPr marL="342900" indent="-342900">
                <a:buFont typeface="+mj-lt"/>
                <a:buAutoNum type="arabicPeriod"/>
              </a:pPr>
              <a:r>
                <a:rPr lang="en-US" altLang="zh-TW" sz="2000" dirty="0"/>
                <a:t>For </a:t>
              </a:r>
              <a:r>
                <a:rPr lang="en-US" altLang="zh-TW" sz="2000" dirty="0" err="1"/>
                <a:t>meiofauna</a:t>
              </a:r>
              <a:r>
                <a:rPr lang="en-US" altLang="zh-TW" sz="2000" dirty="0"/>
                <a:t> and </a:t>
              </a:r>
              <a:r>
                <a:rPr lang="en-US" altLang="zh-TW" sz="2000" dirty="0" err="1"/>
                <a:t>macrofauna</a:t>
              </a:r>
              <a:r>
                <a:rPr lang="en-US" altLang="zh-TW" sz="2000" dirty="0"/>
                <a:t>:</a:t>
              </a:r>
            </a:p>
            <a:p>
              <a:pPr marL="800100" lvl="1" indent="-342900">
                <a:buSzPct val="75000"/>
                <a:buFont typeface="Arial" panose="020B0604020202020204" pitchFamily="34" charset="0"/>
                <a:buChar char="•"/>
              </a:pPr>
              <a:r>
                <a:rPr lang="en-US" altLang="zh-TW" dirty="0"/>
                <a:t>In GC1:</a:t>
              </a:r>
              <a:r>
                <a:rPr lang="zh-TW" altLang="en-US" dirty="0"/>
                <a:t> </a:t>
              </a:r>
              <a:r>
                <a:rPr lang="en-US" altLang="zh-TW" dirty="0"/>
                <a:t>550 times slower based on model</a:t>
              </a:r>
            </a:p>
            <a:p>
              <a:pPr marL="800100" lvl="1" indent="-342900">
                <a:buSzPct val="75000"/>
                <a:buFont typeface="Arial" panose="020B0604020202020204" pitchFamily="34" charset="0"/>
                <a:buChar char="•"/>
              </a:pPr>
              <a:r>
                <a:rPr lang="en-US" altLang="zh-TW" dirty="0"/>
                <a:t>In GS1: 40 times slower based on model</a:t>
              </a:r>
            </a:p>
          </p:txBody>
        </p:sp>
        <p:sp>
          <p:nvSpPr>
            <p:cNvPr id="10" name="矩形 9"/>
            <p:cNvSpPr/>
            <p:nvPr/>
          </p:nvSpPr>
          <p:spPr>
            <a:xfrm>
              <a:off x="5319728" y="5708594"/>
              <a:ext cx="4536544" cy="646331"/>
            </a:xfrm>
            <a:prstGeom prst="rect">
              <a:avLst/>
            </a:prstGeom>
          </p:spPr>
          <p:txBody>
            <a:bodyPr wrap="square">
              <a:spAutoFit/>
            </a:bodyPr>
            <a:lstStyle/>
            <a:p>
              <a:pPr marL="800100" lvl="1" indent="-342900">
                <a:buSzPct val="75000"/>
                <a:buFont typeface="Arial" panose="020B0604020202020204" pitchFamily="34" charset="0"/>
                <a:buChar char="•"/>
              </a:pPr>
              <a:r>
                <a:rPr lang="en-US" altLang="zh-TW" dirty="0"/>
                <a:t>Much shorter in GC1 with BMU</a:t>
              </a:r>
            </a:p>
            <a:p>
              <a:pPr marL="800100" lvl="1" indent="-342900">
                <a:buSzPct val="75000"/>
                <a:buFont typeface="Arial" panose="020B0604020202020204" pitchFamily="34" charset="0"/>
                <a:buChar char="•"/>
              </a:pPr>
              <a:r>
                <a:rPr lang="en-US" altLang="zh-TW" dirty="0"/>
                <a:t>Slightly longer in GC1 with models</a:t>
              </a:r>
              <a:endParaRPr lang="zh-TW" altLang="en-US" dirty="0"/>
            </a:p>
          </p:txBody>
        </p:sp>
      </p:grpSp>
      <p:sp>
        <p:nvSpPr>
          <p:cNvPr id="6" name="弧形箭號 (左彎) 5"/>
          <p:cNvSpPr/>
          <p:nvPr/>
        </p:nvSpPr>
        <p:spPr>
          <a:xfrm>
            <a:off x="2904067" y="2841437"/>
            <a:ext cx="313267" cy="5536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文字方塊 11"/>
          <p:cNvSpPr txBox="1"/>
          <p:nvPr/>
        </p:nvSpPr>
        <p:spPr>
          <a:xfrm>
            <a:off x="3194303" y="2915828"/>
            <a:ext cx="401072" cy="369332"/>
          </a:xfrm>
          <a:prstGeom prst="rect">
            <a:avLst/>
          </a:prstGeom>
          <a:noFill/>
        </p:spPr>
        <p:txBody>
          <a:bodyPr wrap="none" rtlCol="0">
            <a:spAutoFit/>
          </a:bodyPr>
          <a:lstStyle/>
          <a:p>
            <a:r>
              <a:rPr lang="en-US" altLang="zh-TW" dirty="0"/>
              <a:t>5x</a:t>
            </a:r>
            <a:endParaRPr lang="zh-TW" altLang="en-US" dirty="0"/>
          </a:p>
        </p:txBody>
      </p:sp>
      <p:sp>
        <p:nvSpPr>
          <p:cNvPr id="13" name="弧形箭號 (左彎) 12"/>
          <p:cNvSpPr/>
          <p:nvPr/>
        </p:nvSpPr>
        <p:spPr>
          <a:xfrm>
            <a:off x="2958111" y="3563775"/>
            <a:ext cx="313267" cy="5536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4" name="文字方塊 13"/>
          <p:cNvSpPr txBox="1"/>
          <p:nvPr/>
        </p:nvSpPr>
        <p:spPr>
          <a:xfrm>
            <a:off x="3248347" y="3638166"/>
            <a:ext cx="401072" cy="369332"/>
          </a:xfrm>
          <a:prstGeom prst="rect">
            <a:avLst/>
          </a:prstGeom>
          <a:noFill/>
        </p:spPr>
        <p:txBody>
          <a:bodyPr wrap="none" rtlCol="0">
            <a:spAutoFit/>
          </a:bodyPr>
          <a:lstStyle/>
          <a:p>
            <a:r>
              <a:rPr lang="en-US" altLang="zh-TW" dirty="0"/>
              <a:t>5x</a:t>
            </a:r>
            <a:endParaRPr lang="zh-TW" altLang="en-US" dirty="0"/>
          </a:p>
        </p:txBody>
      </p:sp>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20" y="2309690"/>
            <a:ext cx="10022693" cy="1975275"/>
          </a:xfrm>
          <a:prstGeom prst="rect">
            <a:avLst/>
          </a:prstGeom>
        </p:spPr>
      </p:pic>
    </p:spTree>
    <p:extLst>
      <p:ext uri="{BB962C8B-B14F-4D97-AF65-F5344CB8AC3E}">
        <p14:creationId xmlns:p14="http://schemas.microsoft.com/office/powerpoint/2010/main" val="1420074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274638" y="878845"/>
            <a:ext cx="31579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Turnover rate of OM</a:t>
            </a:r>
            <a:endParaRPr lang="zh-TW" altLang="en-US" sz="2800" dirty="0"/>
          </a:p>
        </p:txBody>
      </p:sp>
      <p:sp>
        <p:nvSpPr>
          <p:cNvPr id="5" name="矩形 4"/>
          <p:cNvSpPr/>
          <p:nvPr/>
        </p:nvSpPr>
        <p:spPr>
          <a:xfrm>
            <a:off x="316636" y="1803559"/>
            <a:ext cx="6365648" cy="3170099"/>
          </a:xfrm>
          <a:prstGeom prst="rect">
            <a:avLst/>
          </a:prstGeom>
        </p:spPr>
        <p:txBody>
          <a:bodyPr wrap="square">
            <a:spAutoFit/>
          </a:bodyPr>
          <a:lstStyle/>
          <a:p>
            <a:pPr marL="285750" indent="-285750">
              <a:buFont typeface="Arial" panose="020B0604020202020204" pitchFamily="34" charset="0"/>
              <a:buChar char="•"/>
            </a:pPr>
            <a:r>
              <a:rPr lang="en-US" altLang="zh-TW" sz="2000" dirty="0"/>
              <a:t>Complicated</a:t>
            </a:r>
          </a:p>
          <a:p>
            <a:pPr marL="742950" lvl="1" indent="-285750">
              <a:buFont typeface="Arial" panose="020B0604020202020204" pitchFamily="34" charset="0"/>
              <a:buChar char="•"/>
            </a:pPr>
            <a:r>
              <a:rPr lang="en-US" altLang="zh-TW" sz="2000" dirty="0"/>
              <a:t>Varying sediment composition and taxonomic assemblages</a:t>
            </a:r>
          </a:p>
          <a:p>
            <a:pPr marL="285750" indent="-285750">
              <a:buFont typeface="Arial" panose="020B0604020202020204" pitchFamily="34" charset="0"/>
              <a:buChar char="•"/>
            </a:pPr>
            <a:endParaRPr lang="en-US" altLang="zh-TW" sz="2000" dirty="0"/>
          </a:p>
          <a:p>
            <a:pPr marL="285750" indent="-285750">
              <a:buFont typeface="Arial" panose="020B0604020202020204" pitchFamily="34" charset="0"/>
              <a:buChar char="•"/>
            </a:pPr>
            <a:r>
              <a:rPr lang="en-US" altLang="zh-TW" sz="2000" dirty="0"/>
              <a:t>The turnover time of total OC:</a:t>
            </a:r>
            <a:r>
              <a:rPr lang="zh-TW" altLang="en-US" sz="2000" dirty="0"/>
              <a:t> </a:t>
            </a:r>
            <a:r>
              <a:rPr lang="en-US" altLang="zh-TW" sz="2000" dirty="0"/>
              <a:t>GC1 </a:t>
            </a:r>
            <a:r>
              <a:rPr lang="en-US" altLang="zh-TW" sz="1600" dirty="0"/>
              <a:t>(62yr)</a:t>
            </a:r>
            <a:r>
              <a:rPr lang="en-US" altLang="zh-TW" sz="2000" dirty="0"/>
              <a:t> &lt; GS1</a:t>
            </a:r>
            <a:r>
              <a:rPr lang="zh-TW" altLang="en-US" sz="2000" dirty="0"/>
              <a:t> </a:t>
            </a:r>
            <a:r>
              <a:rPr lang="en-US" altLang="zh-TW" sz="1600" dirty="0"/>
              <a:t>(101yr)</a:t>
            </a:r>
            <a:endParaRPr lang="en-US" altLang="zh-TW" sz="2000" dirty="0"/>
          </a:p>
          <a:p>
            <a:pPr marL="742950" lvl="1" indent="-285750">
              <a:buFont typeface="Arial" panose="020B0604020202020204" pitchFamily="34" charset="0"/>
              <a:buChar char="•"/>
            </a:pPr>
            <a:r>
              <a:rPr lang="en-US" altLang="zh-TW" sz="2000" dirty="0"/>
              <a:t>Similar to reported data in same habitats</a:t>
            </a:r>
          </a:p>
          <a:p>
            <a:pPr marL="285750" indent="-285750">
              <a:buFont typeface="Arial" panose="020B0604020202020204" pitchFamily="34" charset="0"/>
              <a:buChar char="•"/>
            </a:pPr>
            <a:endParaRPr lang="en-US" altLang="zh-TW" sz="2000" dirty="0"/>
          </a:p>
          <a:p>
            <a:pPr marL="285750" indent="-285750">
              <a:buFont typeface="Arial" panose="020B0604020202020204" pitchFamily="34" charset="0"/>
              <a:buChar char="•"/>
            </a:pPr>
            <a:r>
              <a:rPr lang="en-US" altLang="zh-TW" sz="2000" dirty="0"/>
              <a:t>Turnover time: measurement &lt; modeled </a:t>
            </a:r>
          </a:p>
          <a:p>
            <a:pPr marL="742950" lvl="1" indent="-285750">
              <a:buFont typeface="Arial" panose="020B0604020202020204" pitchFamily="34" charset="0"/>
              <a:buChar char="•"/>
            </a:pPr>
            <a:r>
              <a:rPr lang="en-US" altLang="zh-TW" sz="2000" dirty="0"/>
              <a:t>Underestimated bioturbation or physical disturbance</a:t>
            </a:r>
            <a:endParaRPr lang="zh-TW" altLang="en-US" sz="2000" dirty="0"/>
          </a:p>
        </p:txBody>
      </p:sp>
      <p:sp>
        <p:nvSpPr>
          <p:cNvPr id="6" name="矩形 5"/>
          <p:cNvSpPr/>
          <p:nvPr/>
        </p:nvSpPr>
        <p:spPr>
          <a:xfrm>
            <a:off x="3432618" y="1032733"/>
            <a:ext cx="7580823" cy="369332"/>
          </a:xfrm>
          <a:prstGeom prst="rect">
            <a:avLst/>
          </a:prstGeom>
        </p:spPr>
        <p:txBody>
          <a:bodyPr wrap="square">
            <a:spAutoFit/>
          </a:bodyPr>
          <a:lstStyle/>
          <a:p>
            <a:r>
              <a:rPr lang="en-US" altLang="zh-TW" dirty="0"/>
              <a:t>A function of stock size and energy transfer in/out of the stock. </a:t>
            </a:r>
          </a:p>
        </p:txBody>
      </p:sp>
      <p:pic>
        <p:nvPicPr>
          <p:cNvPr id="5122" name="Picture 2" descr="Sediment community oxygen consumption in the deep Gulf of Mexico -  ScienceDir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638" y="1794492"/>
            <a:ext cx="4249448" cy="317902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740347" y="2621285"/>
            <a:ext cx="410967" cy="36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627485" y="1495782"/>
            <a:ext cx="4556760" cy="307777"/>
          </a:xfrm>
          <a:prstGeom prst="rect">
            <a:avLst/>
          </a:prstGeom>
        </p:spPr>
        <p:txBody>
          <a:bodyPr wrap="none">
            <a:spAutoFit/>
          </a:bodyPr>
          <a:lstStyle/>
          <a:p>
            <a:r>
              <a:rPr lang="en-US" altLang="zh-TW" sz="1400" dirty="0"/>
              <a:t>Mississippi Canyon (OC turnover 57 years; Rowe et al., 2008)</a:t>
            </a:r>
          </a:p>
        </p:txBody>
      </p:sp>
      <p:pic>
        <p:nvPicPr>
          <p:cNvPr id="10" name="圖片 9"/>
          <p:cNvPicPr>
            <a:picLocks noChangeAspect="1"/>
          </p:cNvPicPr>
          <p:nvPr/>
        </p:nvPicPr>
        <p:blipFill rotWithShape="1">
          <a:blip r:embed="rId4"/>
          <a:srcRect t="2014"/>
          <a:stretch/>
        </p:blipFill>
        <p:spPr>
          <a:xfrm>
            <a:off x="6345866" y="3285542"/>
            <a:ext cx="2959751" cy="3129104"/>
          </a:xfrm>
          <a:prstGeom prst="rect">
            <a:avLst/>
          </a:prstGeom>
        </p:spPr>
      </p:pic>
      <p:sp>
        <p:nvSpPr>
          <p:cNvPr id="12" name="矩形 11"/>
          <p:cNvSpPr/>
          <p:nvPr/>
        </p:nvSpPr>
        <p:spPr>
          <a:xfrm>
            <a:off x="9356641" y="5675982"/>
            <a:ext cx="2938726" cy="738664"/>
          </a:xfrm>
          <a:prstGeom prst="rect">
            <a:avLst/>
          </a:prstGeom>
        </p:spPr>
        <p:txBody>
          <a:bodyPr wrap="square">
            <a:spAutoFit/>
          </a:bodyPr>
          <a:lstStyle/>
          <a:p>
            <a:r>
              <a:rPr lang="en-US" altLang="zh-TW" sz="1400" dirty="0"/>
              <a:t>Slope station near the </a:t>
            </a:r>
            <a:r>
              <a:rPr lang="en-US" altLang="zh-TW" sz="1400" dirty="0" err="1"/>
              <a:t>Demerara</a:t>
            </a:r>
            <a:r>
              <a:rPr lang="en-US" altLang="zh-TW" sz="1400" dirty="0"/>
              <a:t> Abyssal Plain (132 years; Rowe et al., 1990)</a:t>
            </a:r>
          </a:p>
        </p:txBody>
      </p:sp>
      <p:sp>
        <p:nvSpPr>
          <p:cNvPr id="14" name="矩形 13"/>
          <p:cNvSpPr/>
          <p:nvPr/>
        </p:nvSpPr>
        <p:spPr>
          <a:xfrm>
            <a:off x="8706677" y="5286860"/>
            <a:ext cx="397565" cy="333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212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878845"/>
            <a:ext cx="35922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Network indices results</a:t>
            </a:r>
            <a:endParaRPr lang="zh-TW" altLang="en-US" sz="2800" dirty="0"/>
          </a:p>
        </p:txBody>
      </p:sp>
      <mc:AlternateContent xmlns:mc="http://schemas.openxmlformats.org/markup-compatibility/2006" xmlns:a14="http://schemas.microsoft.com/office/drawing/2010/main">
        <mc:Choice Requires="a14">
          <p:sp>
            <p:nvSpPr>
              <p:cNvPr id="3" name="矩形 2"/>
              <p:cNvSpPr/>
              <p:nvPr/>
            </p:nvSpPr>
            <p:spPr>
              <a:xfrm>
                <a:off x="4708372" y="1402065"/>
                <a:ext cx="6784386" cy="1015663"/>
              </a:xfrm>
              <a:prstGeom prst="rect">
                <a:avLst/>
              </a:prstGeom>
            </p:spPr>
            <p:txBody>
              <a:bodyPr wrap="square">
                <a:spAutoFit/>
              </a:bodyPr>
              <a:lstStyle/>
              <a:p>
                <a:pPr marL="342900" indent="-342900">
                  <a:buFont typeface="Arial" panose="020B0604020202020204" pitchFamily="34" charset="0"/>
                  <a:buChar char="•"/>
                </a:pPr>
                <a:r>
                  <a:rPr lang="en-US" altLang="zh-TW" sz="2000" dirty="0"/>
                  <a:t>Median value</a:t>
                </a:r>
              </a:p>
              <a:p>
                <a:pPr marL="800100" lvl="1" indent="-342900">
                  <a:buFont typeface="Arial" panose="020B0604020202020204" pitchFamily="34" charset="0"/>
                  <a:buChar char="•"/>
                </a:pPr>
                <a14:m>
                  <m:oMath xmlns:m="http://schemas.openxmlformats.org/officeDocument/2006/math">
                    <m:r>
                      <a:rPr lang="en-US" altLang="zh-TW" sz="2000" i="1" dirty="0" smtClean="0">
                        <a:latin typeface="Cambria Math" panose="02040503050406030204" pitchFamily="18" charset="0"/>
                      </a:rPr>
                      <m:t>𝑇</m:t>
                    </m:r>
                    <m:r>
                      <a:rPr lang="en-US" altLang="zh-TW" sz="2000" i="1" dirty="0" smtClean="0">
                        <a:latin typeface="Cambria Math" panose="02040503050406030204" pitchFamily="18" charset="0"/>
                      </a:rPr>
                      <m:t>..</m:t>
                    </m:r>
                  </m:oMath>
                </a14:m>
                <a:r>
                  <a:rPr lang="en-US" altLang="zh-TW" sz="2000" i="1" dirty="0"/>
                  <a:t> </a:t>
                </a:r>
                <a:r>
                  <a:rPr lang="en-US" altLang="zh-TW" sz="2000" dirty="0"/>
                  <a:t>and </a:t>
                </a:r>
                <a14:m>
                  <m:oMath xmlns:m="http://schemas.openxmlformats.org/officeDocument/2006/math">
                    <m:r>
                      <a:rPr lang="en-US" altLang="zh-TW" sz="2000" i="1" dirty="0" smtClean="0">
                        <a:latin typeface="Cambria Math" panose="02040503050406030204" pitchFamily="18" charset="0"/>
                      </a:rPr>
                      <m:t>𝑇𝑆𝑇</m:t>
                    </m:r>
                    <m:r>
                      <a:rPr lang="en-US" altLang="zh-TW" sz="2000" i="1" dirty="0" smtClean="0">
                        <a:latin typeface="Cambria Math" panose="02040503050406030204" pitchFamily="18" charset="0"/>
                      </a:rPr>
                      <m:t> </m:t>
                    </m:r>
                  </m:oMath>
                </a14:m>
                <a:r>
                  <a:rPr lang="en-US" altLang="zh-TW" sz="2000" dirty="0"/>
                  <a:t>: GC1 &gt; GS1</a:t>
                </a:r>
              </a:p>
              <a:p>
                <a:pPr marL="800100" lvl="1" indent="-342900">
                  <a:buFont typeface="Arial" panose="020B0604020202020204" pitchFamily="34" charset="0"/>
                  <a:buChar char="•"/>
                </a:pPr>
                <a14:m>
                  <m:oMath xmlns:m="http://schemas.openxmlformats.org/officeDocument/2006/math">
                    <m:r>
                      <m:rPr>
                        <m:sty m:val="p"/>
                      </m:rPr>
                      <a:rPr lang="en-US" altLang="zh-TW" sz="2000" i="1" dirty="0" smtClean="0">
                        <a:latin typeface="Cambria Math" panose="02040503050406030204" pitchFamily="18" charset="0"/>
                      </a:rPr>
                      <m:t>TST</m:t>
                    </m:r>
                    <m:r>
                      <a:rPr lang="zh-TW" altLang="en-US" sz="2000" i="1" baseline="-25000" dirty="0">
                        <a:latin typeface="Cambria Math" panose="02040503050406030204" pitchFamily="18" charset="0"/>
                      </a:rPr>
                      <m:t>𝐶</m:t>
                    </m:r>
                  </m:oMath>
                </a14:m>
                <a:r>
                  <a:rPr lang="en-US" altLang="zh-TW" sz="2000" dirty="0"/>
                  <a:t>, </a:t>
                </a:r>
                <a14:m>
                  <m:oMath xmlns:m="http://schemas.openxmlformats.org/officeDocument/2006/math">
                    <m:r>
                      <a:rPr lang="en-US" altLang="zh-TW" sz="2000" i="1" dirty="0" smtClean="0">
                        <a:latin typeface="Cambria Math" panose="02040503050406030204" pitchFamily="18" charset="0"/>
                      </a:rPr>
                      <m:t>𝐹𝐶𝐼</m:t>
                    </m:r>
                  </m:oMath>
                </a14:m>
                <a:r>
                  <a:rPr lang="en-US" altLang="zh-TW" sz="2000" dirty="0"/>
                  <a:t> and </a:t>
                </a:r>
                <a14:m>
                  <m:oMath xmlns:m="http://schemas.openxmlformats.org/officeDocument/2006/math">
                    <m:r>
                      <a:rPr lang="en-US" altLang="zh-TW" sz="2000" i="1" dirty="0" smtClean="0">
                        <a:latin typeface="Cambria Math" panose="02040503050406030204" pitchFamily="18" charset="0"/>
                      </a:rPr>
                      <m:t>𝐴𝑀𝐼</m:t>
                    </m:r>
                  </m:oMath>
                </a14:m>
                <a:r>
                  <a:rPr lang="en-US" altLang="zh-TW" sz="2000" dirty="0"/>
                  <a:t>:</a:t>
                </a:r>
                <a:r>
                  <a:rPr lang="zh-TW" altLang="en-US" sz="2000" dirty="0"/>
                  <a:t> </a:t>
                </a:r>
                <a:r>
                  <a:rPr lang="en-US" altLang="zh-TW" sz="2000" dirty="0"/>
                  <a:t>GC1</a:t>
                </a:r>
                <a:r>
                  <a:rPr lang="zh-TW" altLang="en-US" sz="2000" dirty="0"/>
                  <a:t> </a:t>
                </a:r>
                <a:r>
                  <a:rPr lang="en-US" altLang="zh-TW" sz="2000" dirty="0"/>
                  <a:t>&lt;</a:t>
                </a:r>
                <a:r>
                  <a:rPr lang="zh-TW" altLang="en-US" sz="2000" dirty="0"/>
                  <a:t> </a:t>
                </a:r>
                <a:r>
                  <a:rPr lang="en-US" altLang="zh-TW" sz="2000" dirty="0"/>
                  <a:t>GS1</a:t>
                </a:r>
              </a:p>
            </p:txBody>
          </p:sp>
        </mc:Choice>
        <mc:Fallback xmlns="">
          <p:sp>
            <p:nvSpPr>
              <p:cNvPr id="3" name="矩形 2"/>
              <p:cNvSpPr>
                <a:spLocks noRot="1" noChangeAspect="1" noMove="1" noResize="1" noEditPoints="1" noAdjustHandles="1" noChangeArrowheads="1" noChangeShapeType="1" noTextEdit="1"/>
              </p:cNvSpPr>
              <p:nvPr/>
            </p:nvSpPr>
            <p:spPr>
              <a:xfrm>
                <a:off x="4708372" y="1402065"/>
                <a:ext cx="6784386" cy="1015663"/>
              </a:xfrm>
              <a:prstGeom prst="rect">
                <a:avLst/>
              </a:prstGeom>
              <a:blipFill>
                <a:blip r:embed="rId3"/>
                <a:stretch>
                  <a:fillRect l="-809" t="-3593" b="-9581"/>
                </a:stretch>
              </a:blipFill>
            </p:spPr>
            <p:txBody>
              <a:bodyPr/>
              <a:lstStyle/>
              <a:p>
                <a:r>
                  <a:rPr lang="zh-TW"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1771755493"/>
              </p:ext>
            </p:extLst>
          </p:nvPr>
        </p:nvGraphicFramePr>
        <p:xfrm>
          <a:off x="274638" y="5286195"/>
          <a:ext cx="4663121" cy="1318477"/>
        </p:xfrm>
        <a:graphic>
          <a:graphicData uri="http://schemas.openxmlformats.org/drawingml/2006/table">
            <a:tbl>
              <a:tblPr firstRow="1" bandRow="1">
                <a:tableStyleId>{F5AB1C69-6EDB-4FF4-983F-18BD219EF322}</a:tableStyleId>
              </a:tblPr>
              <a:tblGrid>
                <a:gridCol w="2248392">
                  <a:extLst>
                    <a:ext uri="{9D8B030D-6E8A-4147-A177-3AD203B41FA5}">
                      <a16:colId xmlns:a16="http://schemas.microsoft.com/office/drawing/2014/main" val="880187939"/>
                    </a:ext>
                  </a:extLst>
                </a:gridCol>
                <a:gridCol w="719703">
                  <a:extLst>
                    <a:ext uri="{9D8B030D-6E8A-4147-A177-3AD203B41FA5}">
                      <a16:colId xmlns:a16="http://schemas.microsoft.com/office/drawing/2014/main" val="1931399965"/>
                    </a:ext>
                  </a:extLst>
                </a:gridCol>
                <a:gridCol w="1695026">
                  <a:extLst>
                    <a:ext uri="{9D8B030D-6E8A-4147-A177-3AD203B41FA5}">
                      <a16:colId xmlns:a16="http://schemas.microsoft.com/office/drawing/2014/main" val="1484808368"/>
                    </a:ext>
                  </a:extLst>
                </a:gridCol>
              </a:tblGrid>
              <a:tr h="4821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a:latin typeface="+mn-lt"/>
                        </a:rPr>
                        <a:t>Network indices</a:t>
                      </a:r>
                      <a:endParaRPr lang="zh-TW" altLang="en-US" sz="1300" dirty="0">
                        <a:latin typeface="+mn-lt"/>
                      </a:endParaRPr>
                    </a:p>
                  </a:txBody>
                  <a:tcPr marL="68737" marR="68737" marT="34368" marB="34368" anchor="ctr"/>
                </a:tc>
                <a:tc>
                  <a:txBody>
                    <a:bodyPr/>
                    <a:lstStyle/>
                    <a:p>
                      <a:pPr algn="ctr"/>
                      <a:r>
                        <a:rPr lang="en-US" altLang="zh-TW" sz="1300" dirty="0">
                          <a:latin typeface="+mn-lt"/>
                        </a:rPr>
                        <a:t>Fraction</a:t>
                      </a:r>
                      <a:endParaRPr lang="zh-TW" altLang="en-US" sz="1300" dirty="0">
                        <a:latin typeface="+mn-lt"/>
                        <a:cs typeface="Times New Roman" panose="02020603050405020304" pitchFamily="18" charset="0"/>
                      </a:endParaRPr>
                    </a:p>
                  </a:txBody>
                  <a:tcPr marL="68737" marR="68737" marT="34368" marB="34368" anchor="ctr"/>
                </a:tc>
                <a:tc>
                  <a:txBody>
                    <a:bodyPr/>
                    <a:lstStyle/>
                    <a:p>
                      <a:pPr algn="ctr"/>
                      <a:r>
                        <a:rPr lang="en-US" altLang="zh-TW" sz="1300" dirty="0">
                          <a:latin typeface="+mn-lt"/>
                        </a:rPr>
                        <a:t>Significance</a:t>
                      </a:r>
                      <a:endParaRPr lang="zh-TW" altLang="en-US" sz="1300" dirty="0">
                        <a:latin typeface="+mn-lt"/>
                        <a:cs typeface="Times New Roman" panose="02020603050405020304" pitchFamily="18" charset="0"/>
                      </a:endParaRPr>
                    </a:p>
                  </a:txBody>
                  <a:tcPr marL="68737" marR="68737" marT="34368" marB="34368" anchor="ctr"/>
                </a:tc>
                <a:extLst>
                  <a:ext uri="{0D108BD9-81ED-4DB2-BD59-A6C34878D82A}">
                    <a16:rowId xmlns:a16="http://schemas.microsoft.com/office/drawing/2014/main" val="336748962"/>
                  </a:ext>
                </a:extLst>
              </a:tr>
              <a:tr h="278763">
                <a:tc>
                  <a:txBody>
                    <a:bodyPr/>
                    <a:lstStyle/>
                    <a:p>
                      <a:r>
                        <a:rPr lang="en-US" altLang="zh-TW" sz="1300" dirty="0">
                          <a:latin typeface="+mn-lt"/>
                        </a:rPr>
                        <a:t>Total system throughput (T..)</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rPr>
                        <a:t>0.9987</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rPr>
                        <a:t>*** (</a:t>
                      </a:r>
                      <a:r>
                        <a:rPr lang="en-US" altLang="zh-TW" sz="1300" b="1" dirty="0">
                          <a:latin typeface="+mn-lt"/>
                        </a:rPr>
                        <a:t>GC1&gt;GS1</a:t>
                      </a:r>
                      <a:r>
                        <a:rPr lang="en-US" altLang="zh-TW" sz="1300" dirty="0">
                          <a:latin typeface="+mn-lt"/>
                        </a:rPr>
                        <a:t>)</a:t>
                      </a:r>
                      <a:endParaRPr lang="zh-TW" altLang="en-US" sz="1300" dirty="0">
                        <a:latin typeface="+mn-lt"/>
                        <a:cs typeface="Times New Roman" panose="02020603050405020304" pitchFamily="18" charset="0"/>
                      </a:endParaRPr>
                    </a:p>
                  </a:txBody>
                  <a:tcPr marL="68737" marR="68737" marT="34368" marB="34368"/>
                </a:tc>
                <a:extLst>
                  <a:ext uri="{0D108BD9-81ED-4DB2-BD59-A6C34878D82A}">
                    <a16:rowId xmlns:a16="http://schemas.microsoft.com/office/drawing/2014/main" val="384769725"/>
                  </a:ext>
                </a:extLst>
              </a:tr>
              <a:tr h="278763">
                <a:tc>
                  <a:txBody>
                    <a:bodyPr/>
                    <a:lstStyle/>
                    <a:p>
                      <a:r>
                        <a:rPr lang="en-US" altLang="zh-TW" sz="1300" kern="1200" dirty="0">
                          <a:solidFill>
                            <a:schemeClr val="dk1"/>
                          </a:solidFill>
                          <a:effectLst/>
                          <a:latin typeface="+mn-lt"/>
                          <a:ea typeface="+mn-ea"/>
                          <a:cs typeface="+mn-cs"/>
                        </a:rPr>
                        <a:t>Total system throughflow (</a:t>
                      </a:r>
                      <a:r>
                        <a:rPr lang="en-US" altLang="zh-TW" sz="1300" dirty="0">
                          <a:latin typeface="+mn-lt"/>
                        </a:rPr>
                        <a:t>TST)</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rPr>
                        <a:t>0.9623</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rPr>
                        <a:t>*** (</a:t>
                      </a:r>
                      <a:r>
                        <a:rPr lang="en-US" altLang="zh-TW" sz="1300" b="1" dirty="0">
                          <a:latin typeface="+mn-lt"/>
                        </a:rPr>
                        <a:t>GC1&gt;GS1</a:t>
                      </a:r>
                      <a:r>
                        <a:rPr lang="en-US" altLang="zh-TW" sz="1300" dirty="0">
                          <a:latin typeface="+mn-lt"/>
                        </a:rPr>
                        <a:t>)</a:t>
                      </a:r>
                      <a:endParaRPr lang="zh-TW" altLang="en-US" sz="1300" dirty="0">
                        <a:latin typeface="+mn-lt"/>
                        <a:cs typeface="Times New Roman" panose="02020603050405020304" pitchFamily="18" charset="0"/>
                      </a:endParaRPr>
                    </a:p>
                  </a:txBody>
                  <a:tcPr marL="68737" marR="68737" marT="34368" marB="34368"/>
                </a:tc>
                <a:extLst>
                  <a:ext uri="{0D108BD9-81ED-4DB2-BD59-A6C34878D82A}">
                    <a16:rowId xmlns:a16="http://schemas.microsoft.com/office/drawing/2014/main" val="3891838462"/>
                  </a:ext>
                </a:extLst>
              </a:tr>
              <a:tr h="278763">
                <a:tc>
                  <a:txBody>
                    <a:bodyPr/>
                    <a:lstStyle/>
                    <a:p>
                      <a:r>
                        <a:rPr lang="en-US" altLang="zh-TW" sz="1300" kern="1200" dirty="0">
                          <a:solidFill>
                            <a:schemeClr val="dk1"/>
                          </a:solidFill>
                          <a:effectLst/>
                          <a:latin typeface="+mn-lt"/>
                          <a:ea typeface="+mn-ea"/>
                          <a:cs typeface="+mn-cs"/>
                        </a:rPr>
                        <a:t>Finn cycling index </a:t>
                      </a:r>
                      <a:r>
                        <a:rPr lang="en-US" altLang="zh-TW" sz="1300" dirty="0">
                          <a:latin typeface="+mn-lt"/>
                          <a:cs typeface="Times New Roman" panose="02020603050405020304" pitchFamily="18" charset="0"/>
                        </a:rPr>
                        <a:t>(FCI)</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cs typeface="Times New Roman" panose="02020603050405020304" pitchFamily="18" charset="0"/>
                        </a:rPr>
                        <a:t>0.1034</a:t>
                      </a:r>
                      <a:endParaRPr lang="zh-TW" altLang="en-US" sz="1300" dirty="0">
                        <a:latin typeface="+mn-lt"/>
                        <a:cs typeface="Times New Roman" panose="02020603050405020304" pitchFamily="18" charset="0"/>
                      </a:endParaRPr>
                    </a:p>
                  </a:txBody>
                  <a:tcPr marL="68737" marR="68737" marT="34368" marB="34368"/>
                </a:tc>
                <a:tc>
                  <a:txBody>
                    <a:bodyPr/>
                    <a:lstStyle/>
                    <a:p>
                      <a:pPr algn="ctr"/>
                      <a:r>
                        <a:rPr lang="en-US" altLang="zh-TW" sz="1300" dirty="0">
                          <a:latin typeface="+mn-lt"/>
                          <a:cs typeface="Times New Roman" panose="02020603050405020304" pitchFamily="18" charset="0"/>
                        </a:rPr>
                        <a:t>Marginally </a:t>
                      </a:r>
                      <a:r>
                        <a:rPr lang="en-US" altLang="zh-TW" sz="1300" b="1" dirty="0">
                          <a:latin typeface="+mn-lt"/>
                          <a:cs typeface="Times New Roman" panose="02020603050405020304" pitchFamily="18" charset="0"/>
                        </a:rPr>
                        <a:t>GC1&lt; GS1</a:t>
                      </a:r>
                      <a:endParaRPr lang="zh-TW" altLang="en-US" sz="1300" b="1" dirty="0">
                        <a:latin typeface="+mn-lt"/>
                        <a:cs typeface="Times New Roman" panose="02020603050405020304" pitchFamily="18" charset="0"/>
                      </a:endParaRPr>
                    </a:p>
                  </a:txBody>
                  <a:tcPr marL="68737" marR="68737" marT="34368" marB="34368"/>
                </a:tc>
                <a:extLst>
                  <a:ext uri="{0D108BD9-81ED-4DB2-BD59-A6C34878D82A}">
                    <a16:rowId xmlns:a16="http://schemas.microsoft.com/office/drawing/2014/main" val="249396332"/>
                  </a:ext>
                </a:extLst>
              </a:tr>
            </a:tbl>
          </a:graphicData>
        </a:graphic>
      </p:graphicFrame>
      <p:pic>
        <p:nvPicPr>
          <p:cNvPr id="5" name="圖片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638" y="1534278"/>
            <a:ext cx="3557133" cy="3557133"/>
          </a:xfrm>
          <a:prstGeom prst="rect">
            <a:avLst/>
          </a:prstGeom>
        </p:spPr>
      </p:pic>
      <p:sp>
        <p:nvSpPr>
          <p:cNvPr id="6" name="矩形 5"/>
          <p:cNvSpPr/>
          <p:nvPr/>
        </p:nvSpPr>
        <p:spPr>
          <a:xfrm>
            <a:off x="653142" y="1458076"/>
            <a:ext cx="696686" cy="315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AMI</a:t>
            </a:r>
            <a:endParaRPr lang="zh-TW" altLang="en-US" dirty="0"/>
          </a:p>
        </p:txBody>
      </p:sp>
      <p:sp>
        <p:nvSpPr>
          <p:cNvPr id="7" name="矩形 6"/>
          <p:cNvSpPr/>
          <p:nvPr/>
        </p:nvSpPr>
        <p:spPr>
          <a:xfrm>
            <a:off x="1750103" y="1458076"/>
            <a:ext cx="696686" cy="315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FCI</a:t>
            </a:r>
            <a:endParaRPr lang="zh-TW" altLang="en-US" dirty="0"/>
          </a:p>
        </p:txBody>
      </p:sp>
      <p:sp>
        <p:nvSpPr>
          <p:cNvPr id="8" name="矩形 7"/>
          <p:cNvSpPr/>
          <p:nvPr/>
        </p:nvSpPr>
        <p:spPr>
          <a:xfrm>
            <a:off x="3106623" y="1458076"/>
            <a:ext cx="496549" cy="315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i="1" dirty="0"/>
              <a:t>T..</a:t>
            </a:r>
            <a:endParaRPr lang="zh-TW" altLang="en-US" i="1" dirty="0"/>
          </a:p>
        </p:txBody>
      </p:sp>
      <p:sp>
        <p:nvSpPr>
          <p:cNvPr id="9" name="矩形 8"/>
          <p:cNvSpPr/>
          <p:nvPr/>
        </p:nvSpPr>
        <p:spPr>
          <a:xfrm>
            <a:off x="753210" y="3155001"/>
            <a:ext cx="596618" cy="315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i="1" dirty="0"/>
              <a:t>TST</a:t>
            </a:r>
            <a:endParaRPr lang="zh-TW" altLang="en-US" i="1" dirty="0"/>
          </a:p>
        </p:txBody>
      </p:sp>
      <p:sp>
        <p:nvSpPr>
          <p:cNvPr id="10" name="矩形 9"/>
          <p:cNvSpPr/>
          <p:nvPr/>
        </p:nvSpPr>
        <p:spPr>
          <a:xfrm>
            <a:off x="1877967" y="3155001"/>
            <a:ext cx="596618" cy="3156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i="1" dirty="0"/>
              <a:t>TST</a:t>
            </a:r>
            <a:r>
              <a:rPr lang="en-US" altLang="zh-TW" i="1" baseline="-25000" dirty="0"/>
              <a:t>C</a:t>
            </a:r>
            <a:endParaRPr lang="zh-TW" altLang="en-US" i="1" baseline="-25000" dirty="0"/>
          </a:p>
        </p:txBody>
      </p:sp>
      <p:sp>
        <p:nvSpPr>
          <p:cNvPr id="11" name="矩形 10"/>
          <p:cNvSpPr/>
          <p:nvPr/>
        </p:nvSpPr>
        <p:spPr>
          <a:xfrm>
            <a:off x="4708372" y="2821813"/>
            <a:ext cx="6863142" cy="2554545"/>
          </a:xfrm>
          <a:prstGeom prst="rect">
            <a:avLst/>
          </a:prstGeom>
        </p:spPr>
        <p:txBody>
          <a:bodyPr wrap="square">
            <a:spAutoFit/>
          </a:bodyPr>
          <a:lstStyle/>
          <a:p>
            <a:pPr marL="285750" indent="-285750">
              <a:buFont typeface="Arial" panose="020B0604020202020204" pitchFamily="34" charset="0"/>
              <a:buChar char="•"/>
            </a:pPr>
            <a:r>
              <a:rPr lang="zh-TW" altLang="en-US" sz="2000" dirty="0"/>
              <a:t>𝑇𝑆𝑇 </a:t>
            </a:r>
            <a:r>
              <a:rPr lang="en-US" altLang="zh-TW" sz="2000" dirty="0"/>
              <a:t>and </a:t>
            </a:r>
            <a:r>
              <a:rPr lang="zh-TW" altLang="en-US" sz="2000" dirty="0"/>
              <a:t>𝑇</a:t>
            </a:r>
            <a:r>
              <a:rPr lang="en-US" altLang="zh-TW" sz="2000" dirty="0"/>
              <a:t>..: Growth of the ecosystem</a:t>
            </a:r>
          </a:p>
          <a:p>
            <a:pPr marL="742950" lvl="1" indent="-285750">
              <a:buFont typeface="Arial" panose="020B0604020202020204" pitchFamily="34" charset="0"/>
              <a:buChar char="•"/>
            </a:pPr>
            <a:r>
              <a:rPr lang="en-US" altLang="zh-TW" sz="2000" dirty="0"/>
              <a:t>Higher</a:t>
            </a:r>
            <a:r>
              <a:rPr lang="zh-TW" altLang="en-US" sz="2000" dirty="0"/>
              <a:t> </a:t>
            </a:r>
            <a:r>
              <a:rPr lang="en-US" altLang="zh-TW" sz="2000" dirty="0"/>
              <a:t>carbon processing in GC1</a:t>
            </a:r>
          </a:p>
          <a:p>
            <a:pPr marL="285750" indent="-285750">
              <a:buFont typeface="Arial" panose="020B0604020202020204" pitchFamily="34" charset="0"/>
              <a:buChar char="•"/>
            </a:pPr>
            <a:r>
              <a:rPr lang="zh-TW" altLang="en-US" sz="2000" dirty="0"/>
              <a:t>𝐹𝐶𝐼</a:t>
            </a:r>
            <a:r>
              <a:rPr lang="en-US" altLang="zh-TW" sz="2000" dirty="0"/>
              <a:t>:</a:t>
            </a:r>
            <a:r>
              <a:rPr lang="zh-TW" altLang="en-US" sz="2000" dirty="0"/>
              <a:t> </a:t>
            </a:r>
            <a:r>
              <a:rPr lang="en-US" altLang="zh-TW" sz="2000" dirty="0"/>
              <a:t>Fraction of total carbon cycling</a:t>
            </a:r>
          </a:p>
          <a:p>
            <a:pPr marL="742950" lvl="1" indent="-285750">
              <a:buFont typeface="Arial" panose="020B0604020202020204" pitchFamily="34" charset="0"/>
              <a:buChar char="•"/>
            </a:pPr>
            <a:r>
              <a:rPr lang="en-US" altLang="zh-TW" sz="2000" dirty="0"/>
              <a:t>GS1: energy recycling</a:t>
            </a:r>
            <a:r>
              <a:rPr lang="zh-TW" altLang="en-US" sz="2000" dirty="0"/>
              <a:t>→</a:t>
            </a:r>
            <a:r>
              <a:rPr lang="en-US" altLang="zh-TW" sz="2000" dirty="0"/>
              <a:t> mature ecosystem </a:t>
            </a:r>
            <a:r>
              <a:rPr lang="en-US" altLang="zh-TW" sz="1600" dirty="0"/>
              <a:t>(</a:t>
            </a:r>
            <a:r>
              <a:rPr lang="en-US" altLang="zh-TW" sz="1600" dirty="0" err="1"/>
              <a:t>Odum</a:t>
            </a:r>
            <a:r>
              <a:rPr lang="en-US" altLang="zh-TW" sz="1600" dirty="0"/>
              <a:t>, 1969)</a:t>
            </a:r>
          </a:p>
          <a:p>
            <a:pPr marL="742950" lvl="1" indent="-285750">
              <a:buFont typeface="Arial" panose="020B0604020202020204" pitchFamily="34" charset="0"/>
              <a:buChar char="•"/>
            </a:pPr>
            <a:r>
              <a:rPr lang="en-US" altLang="zh-TW" sz="2000" dirty="0"/>
              <a:t>Longer residence time in GS1</a:t>
            </a:r>
            <a:r>
              <a:rPr lang="zh-TW" altLang="en-US" sz="2000" dirty="0"/>
              <a:t> →</a:t>
            </a:r>
            <a:r>
              <a:rPr lang="en-US" altLang="zh-TW" sz="2000" dirty="0"/>
              <a:t> Carbon is recycled</a:t>
            </a:r>
          </a:p>
          <a:p>
            <a:pPr marL="285750" indent="-285750">
              <a:buFont typeface="Arial" panose="020B0604020202020204" pitchFamily="34" charset="0"/>
              <a:buChar char="•"/>
            </a:pPr>
            <a:r>
              <a:rPr lang="zh-TW" altLang="en-US" sz="2000" dirty="0"/>
              <a:t>𝐴𝑀𝐼</a:t>
            </a:r>
            <a:r>
              <a:rPr lang="en-US" altLang="zh-TW" sz="2000" dirty="0"/>
              <a:t>: Developmental status</a:t>
            </a:r>
            <a:r>
              <a:rPr lang="en-US" altLang="zh-TW" sz="1600" dirty="0"/>
              <a:t> (Ulanowicz,1980)</a:t>
            </a:r>
          </a:p>
          <a:p>
            <a:pPr marL="742950" lvl="1" indent="-285750">
              <a:buFont typeface="Arial" panose="020B0604020202020204" pitchFamily="34" charset="0"/>
              <a:buChar char="•"/>
            </a:pPr>
            <a:r>
              <a:rPr lang="en-US" altLang="zh-TW" sz="2000" dirty="0"/>
              <a:t>Lower at the early immature stage </a:t>
            </a:r>
            <a:r>
              <a:rPr lang="en-US" altLang="zh-TW" sz="1600" dirty="0"/>
              <a:t>(Mukherjee et al., 2019)</a:t>
            </a:r>
            <a:r>
              <a:rPr lang="zh-TW" altLang="en-US" sz="1600" dirty="0"/>
              <a:t> </a:t>
            </a:r>
            <a:endParaRPr lang="en-US" altLang="zh-TW" sz="1600" dirty="0"/>
          </a:p>
          <a:p>
            <a:pPr lvl="2"/>
            <a:r>
              <a:rPr lang="zh-TW" altLang="en-US" sz="1600" dirty="0"/>
              <a:t>→</a:t>
            </a:r>
            <a:r>
              <a:rPr lang="en-US" altLang="zh-TW" sz="1600" dirty="0"/>
              <a:t> </a:t>
            </a:r>
            <a:r>
              <a:rPr lang="en-US" altLang="zh-TW" sz="2000" dirty="0"/>
              <a:t>Higher</a:t>
            </a:r>
            <a:r>
              <a:rPr lang="zh-TW" altLang="en-US" sz="2000" dirty="0"/>
              <a:t> 𝐴𝑀𝐼 </a:t>
            </a:r>
            <a:r>
              <a:rPr lang="en-US" altLang="zh-TW" sz="2000" dirty="0"/>
              <a:t>in low disturbance conditions</a:t>
            </a:r>
          </a:p>
        </p:txBody>
      </p:sp>
      <p:grpSp>
        <p:nvGrpSpPr>
          <p:cNvPr id="20" name="群組 19"/>
          <p:cNvGrpSpPr/>
          <p:nvPr/>
        </p:nvGrpSpPr>
        <p:grpSpPr>
          <a:xfrm>
            <a:off x="9707501" y="973680"/>
            <a:ext cx="2013857" cy="2775359"/>
            <a:chOff x="-2144486" y="3155001"/>
            <a:chExt cx="2013857" cy="2775359"/>
          </a:xfrm>
        </p:grpSpPr>
        <p:grpSp>
          <p:nvGrpSpPr>
            <p:cNvPr id="18" name="群組 17"/>
            <p:cNvGrpSpPr/>
            <p:nvPr/>
          </p:nvGrpSpPr>
          <p:grpSpPr>
            <a:xfrm>
              <a:off x="-2144486" y="3155001"/>
              <a:ext cx="2013857" cy="2445393"/>
              <a:chOff x="-2144486" y="3155001"/>
              <a:chExt cx="2013857" cy="2445393"/>
            </a:xfrm>
          </p:grpSpPr>
          <p:grpSp>
            <p:nvGrpSpPr>
              <p:cNvPr id="16" name="群組 15"/>
              <p:cNvGrpSpPr/>
              <p:nvPr/>
            </p:nvGrpSpPr>
            <p:grpSpPr>
              <a:xfrm>
                <a:off x="-2144486" y="3470687"/>
                <a:ext cx="2013857" cy="2129707"/>
                <a:chOff x="-2144486" y="3470687"/>
                <a:chExt cx="2013857" cy="2129707"/>
              </a:xfrm>
            </p:grpSpPr>
            <p:sp>
              <p:nvSpPr>
                <p:cNvPr id="13" name="圓角矩形 12"/>
                <p:cNvSpPr/>
                <p:nvPr/>
              </p:nvSpPr>
              <p:spPr>
                <a:xfrm>
                  <a:off x="-2144486" y="3470687"/>
                  <a:ext cx="2013857" cy="62839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ysClr val="windowText" lastClr="000000"/>
                      </a:solidFill>
                    </a:rPr>
                    <a:t>Higher biodiversity and carbon stock</a:t>
                  </a:r>
                  <a:endParaRPr lang="zh-TW" altLang="en-US" sz="1600" dirty="0">
                    <a:solidFill>
                      <a:sysClr val="windowText" lastClr="000000"/>
                    </a:solidFill>
                  </a:endParaRPr>
                </a:p>
              </p:txBody>
            </p:sp>
            <p:sp>
              <p:nvSpPr>
                <p:cNvPr id="14" name="左-右雙向箭號 13"/>
                <p:cNvSpPr/>
                <p:nvPr/>
              </p:nvSpPr>
              <p:spPr>
                <a:xfrm rot="5400000">
                  <a:off x="-1560406" y="4369387"/>
                  <a:ext cx="845694" cy="305089"/>
                </a:xfrm>
                <a:prstGeom prst="lef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2144486" y="4971996"/>
                  <a:ext cx="2013857" cy="62839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ysClr val="windowText" lastClr="000000"/>
                      </a:solidFill>
                    </a:rPr>
                    <a:t>Dominated by the bacteria-related process</a:t>
                  </a:r>
                  <a:endParaRPr lang="zh-TW" altLang="en-US" dirty="0">
                    <a:solidFill>
                      <a:sysClr val="windowText" lastClr="000000"/>
                    </a:solidFill>
                  </a:endParaRPr>
                </a:p>
              </p:txBody>
            </p:sp>
          </p:grpSp>
          <p:sp>
            <p:nvSpPr>
              <p:cNvPr id="17" name="文字方塊 16"/>
              <p:cNvSpPr txBox="1"/>
              <p:nvPr/>
            </p:nvSpPr>
            <p:spPr>
              <a:xfrm>
                <a:off x="-1414238" y="3155001"/>
                <a:ext cx="553357" cy="369332"/>
              </a:xfrm>
              <a:prstGeom prst="rect">
                <a:avLst/>
              </a:prstGeom>
              <a:noFill/>
            </p:spPr>
            <p:txBody>
              <a:bodyPr wrap="none" rtlCol="0">
                <a:spAutoFit/>
              </a:bodyPr>
              <a:lstStyle/>
              <a:p>
                <a:r>
                  <a:rPr lang="en-US" altLang="zh-TW" dirty="0"/>
                  <a:t>GS1</a:t>
                </a:r>
                <a:endParaRPr lang="zh-TW" altLang="en-US" dirty="0"/>
              </a:p>
            </p:txBody>
          </p:sp>
        </p:grpSp>
        <p:sp>
          <p:nvSpPr>
            <p:cNvPr id="19" name="文字方塊 18"/>
            <p:cNvSpPr txBox="1"/>
            <p:nvPr/>
          </p:nvSpPr>
          <p:spPr>
            <a:xfrm>
              <a:off x="-1414239" y="5561028"/>
              <a:ext cx="570990" cy="369332"/>
            </a:xfrm>
            <a:prstGeom prst="rect">
              <a:avLst/>
            </a:prstGeom>
            <a:noFill/>
          </p:spPr>
          <p:txBody>
            <a:bodyPr wrap="none" rtlCol="0">
              <a:spAutoFit/>
            </a:bodyPr>
            <a:lstStyle/>
            <a:p>
              <a:r>
                <a:rPr lang="en-US" altLang="zh-TW" dirty="0"/>
                <a:t>GC1</a:t>
              </a:r>
              <a:endParaRPr lang="zh-TW" altLang="en-US" dirty="0"/>
            </a:p>
          </p:txBody>
        </p:sp>
      </p:grpSp>
    </p:spTree>
    <p:extLst>
      <p:ext uri="{BB962C8B-B14F-4D97-AF65-F5344CB8AC3E}">
        <p14:creationId xmlns:p14="http://schemas.microsoft.com/office/powerpoint/2010/main" val="68665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638" y="1572187"/>
            <a:ext cx="7507051" cy="3724096"/>
          </a:xfrm>
          <a:prstGeom prst="rect">
            <a:avLst/>
          </a:prstGeom>
        </p:spPr>
        <p:txBody>
          <a:bodyPr wrap="square">
            <a:spAutoFit/>
          </a:bodyPr>
          <a:lstStyle/>
          <a:p>
            <a:pPr marL="285750" indent="-285750">
              <a:buFont typeface="Arial" panose="020B0604020202020204" pitchFamily="34" charset="0"/>
              <a:buChar char="•"/>
            </a:pPr>
            <a:r>
              <a:rPr lang="en-US" altLang="zh-TW" sz="2000" dirty="0"/>
              <a:t>Peculiarly high in</a:t>
            </a:r>
            <a:r>
              <a:rPr lang="zh-TW" altLang="en-US" sz="2000" dirty="0"/>
              <a:t> </a:t>
            </a:r>
            <a:r>
              <a:rPr lang="en-US" altLang="zh-TW" sz="2000" dirty="0"/>
              <a:t>both GC1 and GS1</a:t>
            </a:r>
          </a:p>
          <a:p>
            <a:pPr marL="800100" lvl="1" indent="-342900">
              <a:buFont typeface="Arial" panose="020B0604020202020204" pitchFamily="34" charset="0"/>
              <a:buChar char="•"/>
            </a:pPr>
            <a:r>
              <a:rPr lang="en-US" altLang="zh-TW" sz="2000" dirty="0"/>
              <a:t>High</a:t>
            </a:r>
            <a:r>
              <a:rPr lang="zh-TW" altLang="en-US" sz="2000" dirty="0"/>
              <a:t> </a:t>
            </a:r>
            <a:r>
              <a:rPr lang="en-US" altLang="zh-TW" sz="2000" dirty="0"/>
              <a:t>uncertainty but a logical outcome</a:t>
            </a:r>
          </a:p>
          <a:p>
            <a:pPr marL="1257300" lvl="2" indent="-342900">
              <a:buFont typeface="Arial" panose="020B0604020202020204" pitchFamily="34" charset="0"/>
              <a:buChar char="•"/>
            </a:pPr>
            <a:r>
              <a:rPr lang="en-US" altLang="zh-TW" sz="2000" dirty="0"/>
              <a:t>Lower bound of the constraint: 24% </a:t>
            </a:r>
            <a:r>
              <a:rPr lang="en-US" altLang="zh-TW" sz="1600" dirty="0"/>
              <a:t>(Hsu et al.,2014)</a:t>
            </a:r>
            <a:r>
              <a:rPr lang="en-US" altLang="zh-TW" sz="2000" dirty="0"/>
              <a:t>; upper bound: 100% </a:t>
            </a:r>
          </a:p>
          <a:p>
            <a:pPr marL="1257300" lvl="2" indent="-342900">
              <a:buFont typeface="Arial" panose="020B0604020202020204" pitchFamily="34" charset="0"/>
              <a:buChar char="•"/>
            </a:pPr>
            <a:endParaRPr lang="en-US" altLang="zh-TW" sz="2000" dirty="0"/>
          </a:p>
          <a:p>
            <a:r>
              <a:rPr lang="en-US" altLang="zh-TW" sz="2000" b="1" dirty="0"/>
              <a:t>Submarine canyon head: significant for carbon sink and the process of carbon sequestration</a:t>
            </a:r>
          </a:p>
          <a:p>
            <a:pPr marL="800100" lvl="1" indent="-342900">
              <a:buFont typeface="Arial" panose="020B0604020202020204" pitchFamily="34" charset="0"/>
              <a:buChar char="•"/>
            </a:pPr>
            <a:r>
              <a:rPr lang="en-US" altLang="zh-TW" sz="2000" dirty="0"/>
              <a:t>Burial efficiency in </a:t>
            </a:r>
            <a:r>
              <a:rPr lang="en-US" altLang="zh-TW" sz="2000" dirty="0" err="1"/>
              <a:t>Nazaré</a:t>
            </a:r>
            <a:r>
              <a:rPr lang="en-US" altLang="zh-TW" sz="2000" dirty="0"/>
              <a:t> Canyon head: 30%-80% </a:t>
            </a:r>
            <a:r>
              <a:rPr lang="en-US" altLang="zh-TW" sz="1600" dirty="0"/>
              <a:t>(Masson et al. 2010)</a:t>
            </a:r>
          </a:p>
          <a:p>
            <a:pPr marL="800100" lvl="1" indent="-342900">
              <a:buFont typeface="Arial" panose="020B0604020202020204" pitchFamily="34" charset="0"/>
              <a:buChar char="•"/>
            </a:pPr>
            <a:r>
              <a:rPr lang="en-US" altLang="zh-TW" sz="2000" dirty="0"/>
              <a:t>Sequestrated </a:t>
            </a:r>
            <a:r>
              <a:rPr lang="en-US" altLang="zh-TW" sz="2000" dirty="0" err="1"/>
              <a:t>macroalgal</a:t>
            </a:r>
            <a:r>
              <a:rPr lang="en-US" altLang="zh-TW" sz="2000" dirty="0"/>
              <a:t> detritus </a:t>
            </a:r>
            <a:r>
              <a:rPr lang="en-US" altLang="zh-TW" sz="1600" dirty="0"/>
              <a:t>(Krause-Jensen &amp; Duarte 2016)</a:t>
            </a:r>
            <a:endParaRPr lang="en-US" altLang="zh-TW" sz="2000" dirty="0"/>
          </a:p>
          <a:p>
            <a:pPr marL="800100" lvl="1" indent="-342900">
              <a:buFont typeface="Arial" panose="020B0604020202020204" pitchFamily="34" charset="0"/>
              <a:buChar char="•"/>
            </a:pPr>
            <a:r>
              <a:rPr lang="en-US" altLang="zh-TW" sz="2000" dirty="0"/>
              <a:t>Northwestern Mediterranean submarine canyon:</a:t>
            </a:r>
            <a:r>
              <a:rPr lang="zh-TW" altLang="en-US" sz="2000" dirty="0"/>
              <a:t> </a:t>
            </a:r>
            <a:r>
              <a:rPr lang="en-US" altLang="zh-TW" sz="2000" dirty="0"/>
              <a:t>DSWC along with phytoplankton blooms</a:t>
            </a:r>
            <a:r>
              <a:rPr lang="en-US" altLang="zh-TW" sz="1600" dirty="0"/>
              <a:t> (Canals et al.,2006)</a:t>
            </a:r>
            <a:endParaRPr lang="zh-TW" altLang="en-US" sz="2000" dirty="0"/>
          </a:p>
        </p:txBody>
      </p:sp>
      <p:sp>
        <p:nvSpPr>
          <p:cNvPr id="3" name="矩形 6"/>
          <p:cNvSpPr>
            <a:spLocks noChangeArrowheads="1"/>
          </p:cNvSpPr>
          <p:nvPr/>
        </p:nvSpPr>
        <p:spPr bwMode="auto">
          <a:xfrm>
            <a:off x="274638" y="878845"/>
            <a:ext cx="8075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Burial efficiency and carbon sequestration in the GPSC</a:t>
            </a:r>
            <a:endParaRPr lang="zh-TW" altLang="en-US" sz="2800" dirty="0"/>
          </a:p>
        </p:txBody>
      </p:sp>
      <p:pic>
        <p:nvPicPr>
          <p:cNvPr id="6146" name="Picture 2" descr="Substantial role of macroalgae in marine carbon sequestration | Nature  Geo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684" y="1150279"/>
            <a:ext cx="3258590" cy="255454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664352" y="861072"/>
            <a:ext cx="2500621" cy="307777"/>
          </a:xfrm>
          <a:prstGeom prst="rect">
            <a:avLst/>
          </a:prstGeom>
        </p:spPr>
        <p:txBody>
          <a:bodyPr wrap="none">
            <a:spAutoFit/>
          </a:bodyPr>
          <a:lstStyle/>
          <a:p>
            <a:r>
              <a:rPr lang="en-US" altLang="zh-TW" sz="1400" dirty="0"/>
              <a:t>Krause-Jensen &amp; Duarte (2016)</a:t>
            </a:r>
          </a:p>
        </p:txBody>
      </p:sp>
      <p:grpSp>
        <p:nvGrpSpPr>
          <p:cNvPr id="15" name="群組 14"/>
          <p:cNvGrpSpPr/>
          <p:nvPr/>
        </p:nvGrpSpPr>
        <p:grpSpPr>
          <a:xfrm>
            <a:off x="7781689" y="4189228"/>
            <a:ext cx="4328173" cy="2360429"/>
            <a:chOff x="7781689" y="4189228"/>
            <a:chExt cx="4328173" cy="2360429"/>
          </a:xfrm>
        </p:grpSpPr>
        <p:pic>
          <p:nvPicPr>
            <p:cNvPr id="7" name="圖片 6"/>
            <p:cNvPicPr>
              <a:picLocks noChangeAspect="1"/>
            </p:cNvPicPr>
            <p:nvPr/>
          </p:nvPicPr>
          <p:blipFill rotWithShape="1">
            <a:blip r:embed="rId4">
              <a:clrChange>
                <a:clrFrom>
                  <a:srgbClr val="FFFFFF"/>
                </a:clrFrom>
                <a:clrTo>
                  <a:srgbClr val="FFFFFF">
                    <a:alpha val="0"/>
                  </a:srgbClr>
                </a:clrTo>
              </a:clrChange>
            </a:blip>
            <a:srcRect b="10735"/>
            <a:stretch/>
          </p:blipFill>
          <p:spPr>
            <a:xfrm>
              <a:off x="7781689" y="4189228"/>
              <a:ext cx="4328173" cy="2360429"/>
            </a:xfrm>
            <a:prstGeom prst="rect">
              <a:avLst/>
            </a:prstGeom>
          </p:spPr>
        </p:pic>
        <p:sp>
          <p:nvSpPr>
            <p:cNvPr id="9" name="向右箭號 8"/>
            <p:cNvSpPr/>
            <p:nvPr/>
          </p:nvSpPr>
          <p:spPr>
            <a:xfrm>
              <a:off x="9529545" y="6135359"/>
              <a:ext cx="770233" cy="356443"/>
            </a:xfrm>
            <a:prstGeom prst="rightArrow">
              <a:avLst/>
            </a:prstGeom>
            <a:solidFill>
              <a:srgbClr val="FAE5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43122" y="5612139"/>
              <a:ext cx="1405307" cy="523220"/>
            </a:xfrm>
            <a:prstGeom prst="rect">
              <a:avLst/>
            </a:prstGeom>
            <a:solidFill>
              <a:srgbClr val="FAE5BA"/>
            </a:solidFill>
          </p:spPr>
          <p:txBody>
            <a:bodyPr wrap="square">
              <a:spAutoFit/>
            </a:bodyPr>
            <a:lstStyle/>
            <a:p>
              <a:pPr algn="ctr"/>
              <a:r>
                <a:rPr lang="en-US" altLang="zh-TW" sz="1400" dirty="0"/>
                <a:t>Dense shelf water cascading </a:t>
              </a:r>
              <a:endParaRPr lang="zh-TW" altLang="en-US" sz="1400" dirty="0"/>
            </a:p>
          </p:txBody>
        </p:sp>
        <p:sp>
          <p:nvSpPr>
            <p:cNvPr id="13" name="向右箭號 12"/>
            <p:cNvSpPr/>
            <p:nvPr/>
          </p:nvSpPr>
          <p:spPr>
            <a:xfrm rot="5400000">
              <a:off x="8715846" y="5053345"/>
              <a:ext cx="486119" cy="356443"/>
            </a:xfrm>
            <a:prstGeom prst="rightArrow">
              <a:avLst/>
            </a:prstGeom>
            <a:solidFill>
              <a:srgbClr val="D4D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9178218" y="5012444"/>
              <a:ext cx="702654" cy="307777"/>
            </a:xfrm>
            <a:prstGeom prst="rect">
              <a:avLst/>
            </a:prstGeom>
            <a:solidFill>
              <a:srgbClr val="D4D7C2"/>
            </a:solidFill>
          </p:spPr>
          <p:txBody>
            <a:bodyPr wrap="square">
              <a:spAutoFit/>
            </a:bodyPr>
            <a:lstStyle/>
            <a:p>
              <a:pPr algn="ctr"/>
              <a:r>
                <a:rPr lang="en-US" altLang="zh-TW" sz="1400" dirty="0"/>
                <a:t>Bloom</a:t>
              </a:r>
              <a:endParaRPr lang="zh-TW" altLang="en-US" sz="1400" dirty="0"/>
            </a:p>
          </p:txBody>
        </p:sp>
      </p:grpSp>
      <p:sp>
        <p:nvSpPr>
          <p:cNvPr id="12" name="矩形 11"/>
          <p:cNvSpPr/>
          <p:nvPr/>
        </p:nvSpPr>
        <p:spPr>
          <a:xfrm>
            <a:off x="10460957" y="3956012"/>
            <a:ext cx="1578317" cy="307777"/>
          </a:xfrm>
          <a:prstGeom prst="rect">
            <a:avLst/>
          </a:prstGeom>
        </p:spPr>
        <p:txBody>
          <a:bodyPr wrap="none">
            <a:spAutoFit/>
          </a:bodyPr>
          <a:lstStyle/>
          <a:p>
            <a:r>
              <a:rPr lang="en-US" altLang="zh-TW" sz="1400" dirty="0"/>
              <a:t>Canals et al.</a:t>
            </a:r>
            <a:r>
              <a:rPr lang="zh-TW" altLang="en-US" sz="1400" dirty="0"/>
              <a:t> </a:t>
            </a:r>
            <a:r>
              <a:rPr lang="en-US" altLang="zh-TW" sz="1400" dirty="0"/>
              <a:t>(2006)</a:t>
            </a:r>
            <a:endParaRPr lang="zh-TW" altLang="en-US" sz="1400" dirty="0"/>
          </a:p>
        </p:txBody>
      </p:sp>
    </p:spTree>
    <p:extLst>
      <p:ext uri="{BB962C8B-B14F-4D97-AF65-F5344CB8AC3E}">
        <p14:creationId xmlns:p14="http://schemas.microsoft.com/office/powerpoint/2010/main" val="2438221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4638" y="4468826"/>
            <a:ext cx="6256791" cy="1631216"/>
          </a:xfrm>
          <a:prstGeom prst="rect">
            <a:avLst/>
          </a:prstGeom>
        </p:spPr>
        <p:txBody>
          <a:bodyPr wrap="square">
            <a:spAutoFit/>
          </a:bodyPr>
          <a:lstStyle/>
          <a:p>
            <a:r>
              <a:rPr lang="en-US" altLang="zh-TW" sz="2000" b="1" dirty="0"/>
              <a:t>Focus on other effective carbon sinks</a:t>
            </a:r>
            <a:endParaRPr lang="en-US" altLang="zh-TW" sz="2000" dirty="0"/>
          </a:p>
          <a:p>
            <a:pPr marL="342900" indent="-342900">
              <a:buFont typeface="Arial" panose="020B0604020202020204" pitchFamily="34" charset="0"/>
              <a:buChar char="•"/>
            </a:pPr>
            <a:r>
              <a:rPr lang="en-US" altLang="zh-TW" sz="2000" dirty="0"/>
              <a:t>High carbon burial rates in the benthic community in the GPSC</a:t>
            </a:r>
          </a:p>
          <a:p>
            <a:pPr lvl="1"/>
            <a:r>
              <a:rPr lang="zh-TW" altLang="en-US" sz="2000" dirty="0"/>
              <a:t>→ </a:t>
            </a:r>
            <a:r>
              <a:rPr lang="en-US" altLang="zh-TW" sz="2000" dirty="0"/>
              <a:t>Understand</a:t>
            </a:r>
            <a:r>
              <a:rPr lang="zh-TW" altLang="en-US" sz="2000" dirty="0"/>
              <a:t> </a:t>
            </a:r>
            <a:r>
              <a:rPr lang="en-US" altLang="zh-TW" sz="2000" dirty="0"/>
              <a:t>natural carbon storage in a part of the “S2S” system</a:t>
            </a:r>
            <a:endParaRPr lang="zh-TW" altLang="en-US" sz="2000" dirty="0"/>
          </a:p>
        </p:txBody>
      </p:sp>
      <p:sp>
        <p:nvSpPr>
          <p:cNvPr id="3" name="矩形 6"/>
          <p:cNvSpPr>
            <a:spLocks noChangeArrowheads="1"/>
          </p:cNvSpPr>
          <p:nvPr/>
        </p:nvSpPr>
        <p:spPr bwMode="auto">
          <a:xfrm>
            <a:off x="274638" y="878845"/>
            <a:ext cx="8075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Burial efficiency and carbon sequestration in the GPSC</a:t>
            </a:r>
            <a:endParaRPr lang="zh-TW" altLang="en-US" sz="2800" dirty="0"/>
          </a:p>
        </p:txBody>
      </p:sp>
      <p:grpSp>
        <p:nvGrpSpPr>
          <p:cNvPr id="6" name="群組 5"/>
          <p:cNvGrpSpPr/>
          <p:nvPr/>
        </p:nvGrpSpPr>
        <p:grpSpPr>
          <a:xfrm>
            <a:off x="8312404" y="1140455"/>
            <a:ext cx="3647217" cy="2658658"/>
            <a:chOff x="8312404" y="1140455"/>
            <a:chExt cx="3647217" cy="2658658"/>
          </a:xfrm>
        </p:grpSpPr>
        <p:pic>
          <p:nvPicPr>
            <p:cNvPr id="1026" name="Picture 2" descr="Sicao Mangrove Forest | National Parks of Taiw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404" y="1402064"/>
              <a:ext cx="3586136" cy="239704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119887" y="1140455"/>
              <a:ext cx="1839734" cy="307777"/>
            </a:xfrm>
            <a:prstGeom prst="rect">
              <a:avLst/>
            </a:prstGeom>
          </p:spPr>
          <p:txBody>
            <a:bodyPr wrap="none">
              <a:spAutoFit/>
            </a:bodyPr>
            <a:lstStyle/>
            <a:p>
              <a:r>
                <a:rPr lang="en-US" altLang="zh-TW" sz="1400" dirty="0" err="1">
                  <a:solidFill>
                    <a:schemeClr val="bg2">
                      <a:lumMod val="10000"/>
                    </a:schemeClr>
                  </a:solidFill>
                </a:rPr>
                <a:t>Sicao</a:t>
              </a:r>
              <a:r>
                <a:rPr lang="en-US" altLang="zh-TW" sz="1400" dirty="0">
                  <a:solidFill>
                    <a:schemeClr val="bg2">
                      <a:lumMod val="10000"/>
                    </a:schemeClr>
                  </a:solidFill>
                </a:rPr>
                <a:t> Mangrove Forest</a:t>
              </a:r>
              <a:endParaRPr lang="zh-TW" altLang="en-US" sz="1400" dirty="0">
                <a:solidFill>
                  <a:schemeClr val="bg2">
                    <a:lumMod val="10000"/>
                  </a:schemeClr>
                </a:solidFill>
              </a:endParaRPr>
            </a:p>
          </p:txBody>
        </p:sp>
      </p:grpSp>
      <p:sp>
        <p:nvSpPr>
          <p:cNvPr id="7" name="矩形 6"/>
          <p:cNvSpPr/>
          <p:nvPr/>
        </p:nvSpPr>
        <p:spPr>
          <a:xfrm>
            <a:off x="370114" y="1663674"/>
            <a:ext cx="8557533" cy="2246769"/>
          </a:xfrm>
          <a:prstGeom prst="rect">
            <a:avLst/>
          </a:prstGeom>
        </p:spPr>
        <p:txBody>
          <a:bodyPr wrap="square">
            <a:spAutoFit/>
          </a:bodyPr>
          <a:lstStyle/>
          <a:p>
            <a:r>
              <a:rPr lang="en-US" altLang="zh-TW" sz="2000" dirty="0"/>
              <a:t>Mangrove:</a:t>
            </a:r>
            <a:r>
              <a:rPr lang="zh-TW" altLang="en-US" sz="2000" dirty="0"/>
              <a:t> </a:t>
            </a:r>
            <a:r>
              <a:rPr lang="en-US" altLang="zh-TW" sz="2000" dirty="0"/>
              <a:t>blue carbon ecosystem</a:t>
            </a:r>
          </a:p>
          <a:p>
            <a:pPr marL="342900" indent="-342900">
              <a:buFont typeface="Arial" panose="020B0604020202020204" pitchFamily="34" charset="0"/>
              <a:buChar char="•"/>
            </a:pPr>
            <a:r>
              <a:rPr lang="en-US" altLang="zh-TW" sz="2000" dirty="0"/>
              <a:t>High productivity</a:t>
            </a:r>
          </a:p>
          <a:p>
            <a:pPr marL="342900" indent="-342900">
              <a:buFont typeface="Arial" panose="020B0604020202020204" pitchFamily="34" charset="0"/>
              <a:buChar char="•"/>
            </a:pPr>
            <a:r>
              <a:rPr lang="en-US" altLang="zh-TW" sz="2000" dirty="0"/>
              <a:t>Store OC in deeper sediment</a:t>
            </a:r>
          </a:p>
          <a:p>
            <a:pPr marL="342900" indent="-342900">
              <a:buFont typeface="Arial" panose="020B0604020202020204" pitchFamily="34" charset="0"/>
              <a:buChar char="•"/>
            </a:pPr>
            <a:r>
              <a:rPr lang="en-US" altLang="zh-TW" sz="2000" dirty="0"/>
              <a:t>Affected by T, seasonal differences and hydrological disturbance</a:t>
            </a:r>
          </a:p>
          <a:p>
            <a:pPr marL="342900" indent="-342900">
              <a:buFont typeface="Arial" panose="020B0604020202020204" pitchFamily="34" charset="0"/>
              <a:buChar char="•"/>
            </a:pPr>
            <a:r>
              <a:rPr lang="en-US" altLang="zh-TW" sz="2000" dirty="0"/>
              <a:t>OC burial rates in Taiwan</a:t>
            </a:r>
            <a:r>
              <a:rPr lang="zh-TW" altLang="en-US" sz="2000" dirty="0"/>
              <a:t> </a:t>
            </a:r>
            <a:r>
              <a:rPr lang="en-US" altLang="zh-TW" sz="2000" dirty="0"/>
              <a:t>&lt; global average rate</a:t>
            </a:r>
            <a:r>
              <a:rPr lang="en-US" altLang="zh-TW" sz="1600" dirty="0"/>
              <a:t> (Li et al., 2018)</a:t>
            </a:r>
            <a:endParaRPr lang="en-US" altLang="zh-TW" sz="2000" dirty="0"/>
          </a:p>
          <a:p>
            <a:pPr marL="342900" indent="-342900">
              <a:buFont typeface="Arial" panose="020B0604020202020204" pitchFamily="34" charset="0"/>
              <a:buChar char="•"/>
            </a:pPr>
            <a:r>
              <a:rPr lang="en-US" altLang="zh-TW" sz="2000" dirty="0"/>
              <a:t>Major threats: deforestation and sea-level rise </a:t>
            </a:r>
          </a:p>
          <a:p>
            <a:pPr lvl="1"/>
            <a:r>
              <a:rPr lang="zh-TW" altLang="en-US" sz="2000" dirty="0"/>
              <a:t>→ </a:t>
            </a:r>
            <a:r>
              <a:rPr lang="en-US" altLang="zh-TW" sz="2000" dirty="0"/>
              <a:t>Ecosystem services functionally disappear</a:t>
            </a:r>
          </a:p>
        </p:txBody>
      </p:sp>
      <p:pic>
        <p:nvPicPr>
          <p:cNvPr id="8" name="圖片 7"/>
          <p:cNvPicPr>
            <a:picLocks noChangeAspect="1"/>
          </p:cNvPicPr>
          <p:nvPr/>
        </p:nvPicPr>
        <p:blipFill>
          <a:blip r:embed="rId4"/>
          <a:stretch>
            <a:fillRect/>
          </a:stretch>
        </p:blipFill>
        <p:spPr>
          <a:xfrm>
            <a:off x="6551621" y="4021831"/>
            <a:ext cx="5346919" cy="1867340"/>
          </a:xfrm>
          <a:prstGeom prst="rect">
            <a:avLst/>
          </a:prstGeom>
        </p:spPr>
      </p:pic>
      <p:sp>
        <p:nvSpPr>
          <p:cNvPr id="11" name="矩形 10"/>
          <p:cNvSpPr/>
          <p:nvPr/>
        </p:nvSpPr>
        <p:spPr>
          <a:xfrm>
            <a:off x="10346102" y="5889171"/>
            <a:ext cx="1613519" cy="307777"/>
          </a:xfrm>
          <a:prstGeom prst="rect">
            <a:avLst/>
          </a:prstGeom>
        </p:spPr>
        <p:txBody>
          <a:bodyPr wrap="none">
            <a:spAutoFit/>
          </a:bodyPr>
          <a:lstStyle/>
          <a:p>
            <a:r>
              <a:rPr lang="en-US" altLang="zh-TW" sz="1400" dirty="0"/>
              <a:t>McIvor</a:t>
            </a:r>
            <a:r>
              <a:rPr lang="zh-TW" altLang="en-US" sz="1400" dirty="0"/>
              <a:t> </a:t>
            </a:r>
            <a:r>
              <a:rPr lang="en-US" altLang="zh-TW" sz="1400" dirty="0"/>
              <a:t>et al. (2013)</a:t>
            </a:r>
            <a:endParaRPr lang="zh-TW" altLang="en-US" sz="1400" dirty="0"/>
          </a:p>
        </p:txBody>
      </p:sp>
    </p:spTree>
    <p:extLst>
      <p:ext uri="{BB962C8B-B14F-4D97-AF65-F5344CB8AC3E}">
        <p14:creationId xmlns:p14="http://schemas.microsoft.com/office/powerpoint/2010/main" val="858793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274638" y="1689557"/>
                <a:ext cx="11380008" cy="3580467"/>
              </a:xfrm>
              <a:prstGeom prst="rect">
                <a:avLst/>
              </a:prstGeom>
            </p:spPr>
            <p:txBody>
              <a:bodyPr wrap="square">
                <a:spAutoFit/>
              </a:bodyPr>
              <a:lstStyle/>
              <a:p>
                <a:pPr marL="342900" indent="-342900">
                  <a:lnSpc>
                    <a:spcPts val="3400"/>
                  </a:lnSpc>
                  <a:buFont typeface="Arial" panose="020B0604020202020204" pitchFamily="34" charset="0"/>
                  <a:buChar char="•"/>
                  <a:defRPr/>
                </a:pPr>
                <a:r>
                  <a:rPr lang="en-US" altLang="zh-TW" sz="2400" kern="100" dirty="0">
                    <a:solidFill>
                      <a:schemeClr val="tx2">
                        <a:lumMod val="50000"/>
                      </a:schemeClr>
                    </a:solidFill>
                    <a:cs typeface="Times New Roman" panose="02020603050405020304" pitchFamily="18" charset="0"/>
                  </a:rPr>
                  <a:t>The first study quantify carbon demand from the aspect of benthic community</a:t>
                </a:r>
              </a:p>
              <a:p>
                <a:pPr marL="342900" indent="-342900">
                  <a:lnSpc>
                    <a:spcPts val="3400"/>
                  </a:lnSpc>
                  <a:buFont typeface="Arial" panose="020B0604020202020204" pitchFamily="34" charset="0"/>
                  <a:buChar char="•"/>
                  <a:defRPr/>
                </a:pPr>
                <a:r>
                  <a:rPr lang="en-US" altLang="zh-TW" sz="2400" dirty="0">
                    <a:solidFill>
                      <a:schemeClr val="tx2">
                        <a:lumMod val="50000"/>
                      </a:schemeClr>
                    </a:solidFill>
                  </a:rPr>
                  <a:t>Under the same food web structure, GC1 is different from GS1</a:t>
                </a:r>
                <a:endParaRPr lang="en-US" altLang="zh-TW" sz="2400" kern="100" dirty="0">
                  <a:solidFill>
                    <a:schemeClr val="tx2">
                      <a:lumMod val="50000"/>
                    </a:schemeClr>
                  </a:solidFill>
                  <a:cs typeface="Times New Roman" panose="02020603050405020304" pitchFamily="18" charset="0"/>
                </a:endParaRPr>
              </a:p>
              <a:p>
                <a:pPr marL="800100" lvl="1" indent="-342900">
                  <a:lnSpc>
                    <a:spcPts val="3400"/>
                  </a:lnSpc>
                  <a:buFont typeface="Arial" panose="020B0604020202020204" pitchFamily="34" charset="0"/>
                  <a:buChar char="•"/>
                  <a:defRPr/>
                </a:pPr>
                <a:r>
                  <a:rPr lang="en-US" altLang="zh-TW" sz="2400" kern="100" dirty="0">
                    <a:solidFill>
                      <a:schemeClr val="tx2">
                        <a:lumMod val="50000"/>
                      </a:schemeClr>
                    </a:solidFill>
                    <a:cs typeface="Times New Roman" panose="02020603050405020304" pitchFamily="18" charset="0"/>
                  </a:rPr>
                  <a:t>Low OC</a:t>
                </a:r>
                <a:r>
                  <a:rPr lang="zh-TW" altLang="en-US" sz="2400" kern="100" dirty="0">
                    <a:solidFill>
                      <a:schemeClr val="tx2">
                        <a:lumMod val="50000"/>
                      </a:schemeClr>
                    </a:solidFill>
                    <a:cs typeface="Times New Roman" panose="02020603050405020304" pitchFamily="18" charset="0"/>
                  </a:rPr>
                  <a:t> </a:t>
                </a:r>
                <a:r>
                  <a:rPr lang="en-US" altLang="zh-TW" sz="2400" kern="100" dirty="0">
                    <a:solidFill>
                      <a:schemeClr val="tx2">
                        <a:lumMod val="50000"/>
                      </a:schemeClr>
                    </a:solidFill>
                    <a:cs typeface="Times New Roman" panose="02020603050405020304" pitchFamily="18" charset="0"/>
                  </a:rPr>
                  <a:t>stock in GC1 except for bacteria </a:t>
                </a:r>
              </a:p>
              <a:p>
                <a:pPr marL="800100" lvl="1" indent="-342900">
                  <a:lnSpc>
                    <a:spcPts val="3400"/>
                  </a:lnSpc>
                  <a:buFont typeface="Arial" panose="020B0604020202020204" pitchFamily="34" charset="0"/>
                  <a:buChar char="•"/>
                  <a:defRPr/>
                </a:pPr>
                <a:r>
                  <a:rPr lang="en-US" altLang="zh-TW" sz="2400" kern="100" dirty="0">
                    <a:solidFill>
                      <a:schemeClr val="tx2">
                        <a:lumMod val="50000"/>
                      </a:schemeClr>
                    </a:solidFill>
                    <a:cs typeface="Times New Roman" panose="02020603050405020304" pitchFamily="18" charset="0"/>
                  </a:rPr>
                  <a:t>Bacteria </a:t>
                </a:r>
                <a:r>
                  <a:rPr lang="en-US" altLang="zh-TW" sz="2400" kern="100" dirty="0" err="1">
                    <a:solidFill>
                      <a:schemeClr val="tx2">
                        <a:lumMod val="50000"/>
                      </a:schemeClr>
                    </a:solidFill>
                    <a:cs typeface="Times New Roman" panose="02020603050405020304" pitchFamily="18" charset="0"/>
                  </a:rPr>
                  <a:t>remineralization</a:t>
                </a:r>
                <a:r>
                  <a:rPr lang="en-US" altLang="zh-TW" sz="2400" kern="100" dirty="0">
                    <a:solidFill>
                      <a:schemeClr val="tx2">
                        <a:lumMod val="50000"/>
                      </a:schemeClr>
                    </a:solidFill>
                    <a:cs typeface="Times New Roman" panose="02020603050405020304" pitchFamily="18" charset="0"/>
                  </a:rPr>
                  <a:t> dominates GC1</a:t>
                </a:r>
              </a:p>
              <a:p>
                <a:pPr marL="800100" lvl="1" indent="-342900">
                  <a:lnSpc>
                    <a:spcPts val="3400"/>
                  </a:lnSpc>
                  <a:buFont typeface="Arial" panose="020B0604020202020204" pitchFamily="34" charset="0"/>
                  <a:buChar char="•"/>
                  <a:defRPr/>
                </a:pPr>
                <a14:m>
                  <m:oMath xmlns:m="http://schemas.openxmlformats.org/officeDocument/2006/math">
                    <m:r>
                      <a:rPr lang="en-US" altLang="zh-TW" sz="2400" i="1" dirty="0" smtClean="0">
                        <a:solidFill>
                          <a:schemeClr val="tx2">
                            <a:lumMod val="50000"/>
                          </a:schemeClr>
                        </a:solidFill>
                        <a:latin typeface="Cambria Math" panose="02040503050406030204" pitchFamily="18" charset="0"/>
                      </a:rPr>
                      <m:t>𝑇</m:t>
                    </m:r>
                    <m:r>
                      <a:rPr lang="en-US" altLang="zh-TW" sz="2400" i="1" dirty="0" smtClean="0">
                        <a:solidFill>
                          <a:schemeClr val="tx2">
                            <a:lumMod val="50000"/>
                          </a:schemeClr>
                        </a:solidFill>
                        <a:latin typeface="Cambria Math" panose="02040503050406030204" pitchFamily="18" charset="0"/>
                      </a:rPr>
                      <m:t>..</m:t>
                    </m:r>
                  </m:oMath>
                </a14:m>
                <a:r>
                  <a:rPr lang="en-US" altLang="zh-TW" sz="2400" dirty="0">
                    <a:solidFill>
                      <a:schemeClr val="tx2">
                        <a:lumMod val="50000"/>
                      </a:schemeClr>
                    </a:solidFill>
                  </a:rPr>
                  <a:t> and </a:t>
                </a:r>
                <a14:m>
                  <m:oMath xmlns:m="http://schemas.openxmlformats.org/officeDocument/2006/math">
                    <m:r>
                      <a:rPr lang="en-US" altLang="zh-TW" sz="2400" i="1" dirty="0" smtClean="0">
                        <a:solidFill>
                          <a:schemeClr val="tx2">
                            <a:lumMod val="50000"/>
                          </a:schemeClr>
                        </a:solidFill>
                        <a:latin typeface="Cambria Math" panose="02040503050406030204" pitchFamily="18" charset="0"/>
                      </a:rPr>
                      <m:t>𝑇𝑆𝑇</m:t>
                    </m:r>
                  </m:oMath>
                </a14:m>
                <a:r>
                  <a:rPr lang="zh-TW" altLang="en-US" sz="2400" b="1" dirty="0">
                    <a:solidFill>
                      <a:schemeClr val="tx2">
                        <a:lumMod val="50000"/>
                      </a:schemeClr>
                    </a:solidFill>
                  </a:rPr>
                  <a:t> ↑</a:t>
                </a:r>
                <a:r>
                  <a:rPr lang="zh-TW" altLang="en-US" sz="2400" dirty="0">
                    <a:solidFill>
                      <a:schemeClr val="tx2">
                        <a:lumMod val="50000"/>
                      </a:schemeClr>
                    </a:solidFill>
                  </a:rPr>
                  <a:t> </a:t>
                </a:r>
                <a:r>
                  <a:rPr lang="en-US" altLang="zh-TW" sz="2400" dirty="0">
                    <a:solidFill>
                      <a:schemeClr val="tx2">
                        <a:lumMod val="50000"/>
                      </a:schemeClr>
                    </a:solidFill>
                  </a:rPr>
                  <a:t>in GC1:</a:t>
                </a:r>
                <a:r>
                  <a:rPr lang="en-US" altLang="zh-TW" sz="2400" kern="100" dirty="0">
                    <a:solidFill>
                      <a:schemeClr val="tx2">
                        <a:lumMod val="50000"/>
                      </a:schemeClr>
                    </a:solidFill>
                    <a:cs typeface="Times New Roman" panose="02020603050405020304" pitchFamily="18" charset="0"/>
                  </a:rPr>
                  <a:t> Canyon effect</a:t>
                </a:r>
              </a:p>
              <a:p>
                <a:pPr marL="800100" lvl="1" indent="-342900">
                  <a:lnSpc>
                    <a:spcPts val="3400"/>
                  </a:lnSpc>
                  <a:buFont typeface="Arial" panose="020B0604020202020204" pitchFamily="34" charset="0"/>
                  <a:buChar char="•"/>
                  <a:defRPr/>
                </a:pPr>
                <a14:m>
                  <m:oMath xmlns:m="http://schemas.openxmlformats.org/officeDocument/2006/math">
                    <m:r>
                      <a:rPr lang="en-US" altLang="zh-TW" sz="2400" i="1" kern="100" dirty="0" smtClean="0">
                        <a:solidFill>
                          <a:schemeClr val="tx2">
                            <a:lumMod val="50000"/>
                          </a:schemeClr>
                        </a:solidFill>
                        <a:latin typeface="Cambria Math" panose="02040503050406030204" pitchFamily="18" charset="0"/>
                        <a:cs typeface="Times New Roman" panose="02020603050405020304" pitchFamily="18" charset="0"/>
                      </a:rPr>
                      <m:t>𝐹𝐶𝐼</m:t>
                    </m:r>
                  </m:oMath>
                </a14:m>
                <a:r>
                  <a:rPr lang="zh-TW" altLang="en-US" sz="2400" b="1" dirty="0">
                    <a:solidFill>
                      <a:schemeClr val="tx2">
                        <a:lumMod val="50000"/>
                      </a:schemeClr>
                    </a:solidFill>
                  </a:rPr>
                  <a:t> ↑</a:t>
                </a:r>
                <a:r>
                  <a:rPr lang="en-US" altLang="zh-TW" sz="2400" b="1" dirty="0">
                    <a:solidFill>
                      <a:schemeClr val="tx2">
                        <a:lumMod val="50000"/>
                      </a:schemeClr>
                    </a:solidFill>
                  </a:rPr>
                  <a:t> </a:t>
                </a:r>
                <a:r>
                  <a:rPr lang="en-US" altLang="zh-TW" sz="2400" dirty="0">
                    <a:solidFill>
                      <a:schemeClr val="tx2">
                        <a:lumMod val="50000"/>
                      </a:schemeClr>
                    </a:solidFill>
                  </a:rPr>
                  <a:t>in GS1</a:t>
                </a:r>
                <a:r>
                  <a:rPr lang="en-US" altLang="zh-TW" sz="2400" kern="100" dirty="0">
                    <a:solidFill>
                      <a:schemeClr val="tx2">
                        <a:lumMod val="50000"/>
                      </a:schemeClr>
                    </a:solidFill>
                    <a:cs typeface="Times New Roman" panose="02020603050405020304" pitchFamily="18" charset="0"/>
                  </a:rPr>
                  <a:t>:  Carbon distributed in the system more efficiently</a:t>
                </a:r>
                <a:endParaRPr lang="en-US" altLang="zh-TW" sz="2400" dirty="0">
                  <a:solidFill>
                    <a:schemeClr val="tx2">
                      <a:lumMod val="50000"/>
                    </a:schemeClr>
                  </a:solidFill>
                </a:endParaRPr>
              </a:p>
              <a:p>
                <a:pPr marL="800100" lvl="1" indent="-342900">
                  <a:lnSpc>
                    <a:spcPts val="3400"/>
                  </a:lnSpc>
                  <a:buFont typeface="Arial" panose="020B0604020202020204" pitchFamily="34" charset="0"/>
                  <a:buChar char="•"/>
                  <a:defRPr/>
                </a:pPr>
                <a:r>
                  <a:rPr lang="en-US" altLang="zh-TW" sz="2400" kern="100" dirty="0">
                    <a:solidFill>
                      <a:schemeClr val="tx2">
                        <a:lumMod val="50000"/>
                      </a:schemeClr>
                    </a:solidFill>
                    <a:cs typeface="Times New Roman" panose="02020603050405020304" pitchFamily="18" charset="0"/>
                  </a:rPr>
                  <a:t>Longer OC residence time in GS1</a:t>
                </a:r>
              </a:p>
              <a:p>
                <a:pPr marL="800100" lvl="1" indent="-342900">
                  <a:lnSpc>
                    <a:spcPts val="3400"/>
                  </a:lnSpc>
                  <a:buFont typeface="Arial" panose="020B0604020202020204" pitchFamily="34" charset="0"/>
                  <a:buChar char="•"/>
                  <a:defRPr/>
                </a:pPr>
                <a:r>
                  <a:rPr lang="en-US" altLang="zh-TW" sz="2400" kern="100" dirty="0">
                    <a:solidFill>
                      <a:schemeClr val="tx2">
                        <a:lumMod val="50000"/>
                      </a:schemeClr>
                    </a:solidFill>
                    <a:cs typeface="Times New Roman" panose="02020603050405020304" pitchFamily="18" charset="0"/>
                  </a:rPr>
                  <a:t>High burial rate in GC1</a:t>
                </a:r>
                <a:r>
                  <a:rPr lang="en-US" altLang="zh-TW" sz="2400" dirty="0"/>
                  <a:t> </a:t>
                </a:r>
                <a:r>
                  <a:rPr lang="zh-TW" altLang="en-US" sz="2400" dirty="0"/>
                  <a:t>→ </a:t>
                </a:r>
                <a:r>
                  <a:rPr lang="en-US" altLang="zh-TW" sz="2400" dirty="0"/>
                  <a:t>Carbon sequestration</a:t>
                </a:r>
                <a:endParaRPr lang="en-US" altLang="zh-TW" sz="2400" kern="100" dirty="0">
                  <a:solidFill>
                    <a:schemeClr val="tx2">
                      <a:lumMod val="50000"/>
                    </a:schemeClr>
                  </a:solidFill>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274638" y="1689557"/>
                <a:ext cx="11380008" cy="3580467"/>
              </a:xfrm>
              <a:prstGeom prst="rect">
                <a:avLst/>
              </a:prstGeom>
              <a:blipFill>
                <a:blip r:embed="rId3"/>
                <a:stretch>
                  <a:fillRect l="-696" t="-340" b="-2041"/>
                </a:stretch>
              </a:blipFill>
            </p:spPr>
            <p:txBody>
              <a:bodyPr/>
              <a:lstStyle/>
              <a:p>
                <a:r>
                  <a:rPr lang="zh-TW" altLang="en-US">
                    <a:noFill/>
                  </a:rPr>
                  <a:t> </a:t>
                </a:r>
              </a:p>
            </p:txBody>
          </p:sp>
        </mc:Fallback>
      </mc:AlternateContent>
      <p:sp>
        <p:nvSpPr>
          <p:cNvPr id="4" name="矩形 6"/>
          <p:cNvSpPr>
            <a:spLocks noChangeArrowheads="1"/>
          </p:cNvSpPr>
          <p:nvPr/>
        </p:nvSpPr>
        <p:spPr bwMode="auto">
          <a:xfrm>
            <a:off x="274638" y="700088"/>
            <a:ext cx="35215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3200" dirty="0">
                <a:solidFill>
                  <a:schemeClr val="tx2">
                    <a:lumMod val="50000"/>
                  </a:schemeClr>
                </a:solidFill>
              </a:rPr>
              <a:t>Take home message</a:t>
            </a:r>
          </a:p>
        </p:txBody>
      </p:sp>
    </p:spTree>
    <p:extLst>
      <p:ext uri="{BB962C8B-B14F-4D97-AF65-F5344CB8AC3E}">
        <p14:creationId xmlns:p14="http://schemas.microsoft.com/office/powerpoint/2010/main" val="1278510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p:cNvSpPr/>
          <p:nvPr/>
        </p:nvSpPr>
        <p:spPr>
          <a:xfrm>
            <a:off x="-685800" y="2090952"/>
            <a:ext cx="13411200" cy="2011147"/>
          </a:xfrm>
          <a:prstGeom prst="roundRect">
            <a:avLst>
              <a:gd name="adj" fmla="val 9415"/>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2640932" y="2311401"/>
            <a:ext cx="6910137" cy="1645362"/>
          </a:xfrm>
        </p:spPr>
        <p:txBody>
          <a:bodyPr>
            <a:normAutofit fontScale="90000"/>
          </a:bodyPr>
          <a:lstStyle/>
          <a:p>
            <a:r>
              <a:rPr lang="en-US" altLang="zh-TW" b="1" dirty="0">
                <a:solidFill>
                  <a:schemeClr val="bg1"/>
                </a:solidFill>
              </a:rPr>
              <a:t>Thanks for attention! Q&amp;A</a:t>
            </a:r>
            <a:endParaRPr lang="zh-TW" altLang="en-US" dirty="0">
              <a:solidFill>
                <a:schemeClr val="bg1"/>
              </a:solidFill>
            </a:endParaRPr>
          </a:p>
        </p:txBody>
      </p:sp>
    </p:spTree>
    <p:extLst>
      <p:ext uri="{BB962C8B-B14F-4D97-AF65-F5344CB8AC3E}">
        <p14:creationId xmlns:p14="http://schemas.microsoft.com/office/powerpoint/2010/main" val="304214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4514978-A06B-4567-B20D-5E570AEA4AF3}" type="slidenum">
              <a:rPr lang="zh-TW" altLang="en-US" smtClean="0"/>
              <a:pPr/>
              <a:t>3</a:t>
            </a:fld>
            <a:endParaRPr lang="zh-TW" altLang="en-US" dirty="0"/>
          </a:p>
        </p:txBody>
      </p:sp>
      <p:sp>
        <p:nvSpPr>
          <p:cNvPr id="3"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3200" dirty="0">
                <a:solidFill>
                  <a:schemeClr val="tx2">
                    <a:lumMod val="50000"/>
                  </a:schemeClr>
                </a:solidFill>
              </a:rPr>
              <a:t>Shore-connected canyon</a:t>
            </a:r>
            <a:endParaRPr lang="en-US" altLang="zh-TW" sz="2800" dirty="0">
              <a:solidFill>
                <a:schemeClr val="tx2">
                  <a:lumMod val="50000"/>
                </a:schemeClr>
              </a:solidFill>
            </a:endParaRPr>
          </a:p>
        </p:txBody>
      </p:sp>
      <p:sp>
        <p:nvSpPr>
          <p:cNvPr id="5" name="矩形 12"/>
          <p:cNvSpPr>
            <a:spLocks noChangeArrowheads="1"/>
          </p:cNvSpPr>
          <p:nvPr/>
        </p:nvSpPr>
        <p:spPr bwMode="auto">
          <a:xfrm>
            <a:off x="252413" y="1839370"/>
            <a:ext cx="64328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914400" indent="-457200">
              <a:defRPr>
                <a:solidFill>
                  <a:schemeClr val="tx1"/>
                </a:solidFill>
                <a:latin typeface="Calibri" panose="020F0502020204030204" pitchFamily="34" charset="0"/>
                <a:ea typeface="新細明體" panose="02020500000000000000" pitchFamily="18" charset="-120"/>
              </a:defRPr>
            </a:lvl2pPr>
            <a:lvl3pPr marL="1371600" indent="-4572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a:buFont typeface="Arial" panose="020B0604020202020204" pitchFamily="34" charset="0"/>
              <a:buChar char="•"/>
            </a:pPr>
            <a:r>
              <a:rPr lang="en-US" altLang="zh-TW" sz="2400" dirty="0">
                <a:solidFill>
                  <a:schemeClr val="tx2">
                    <a:lumMod val="50000"/>
                  </a:schemeClr>
                </a:solidFill>
                <a:latin typeface="+mn-lt"/>
              </a:rPr>
              <a:t>Critical factors in canyon development</a:t>
            </a:r>
          </a:p>
          <a:p>
            <a:pPr marL="800100" lvl="1" indent="-342900">
              <a:buSzPct val="75000"/>
              <a:buFont typeface="Arial" panose="020B0604020202020204" pitchFamily="34" charset="0"/>
              <a:buChar char="•"/>
            </a:pPr>
            <a:r>
              <a:rPr lang="en-US" altLang="zh-TW" sz="2400" dirty="0">
                <a:solidFill>
                  <a:schemeClr val="tx2">
                    <a:lumMod val="50000"/>
                  </a:schemeClr>
                </a:solidFill>
                <a:latin typeface="+mn-lt"/>
              </a:rPr>
              <a:t>Turbidity currents </a:t>
            </a:r>
          </a:p>
          <a:p>
            <a:pPr marL="800100" lvl="1" indent="-342900">
              <a:buSzPct val="75000"/>
              <a:buFont typeface="Arial" panose="020B0604020202020204" pitchFamily="34" charset="0"/>
              <a:buChar char="•"/>
            </a:pPr>
            <a:r>
              <a:rPr lang="en-US" altLang="zh-TW" sz="2400" dirty="0">
                <a:solidFill>
                  <a:schemeClr val="tx2">
                    <a:lumMod val="50000"/>
                  </a:schemeClr>
                </a:solidFill>
                <a:latin typeface="+mn-lt"/>
              </a:rPr>
              <a:t>Mass failures during sea-level low stands</a:t>
            </a:r>
          </a:p>
        </p:txBody>
      </p:sp>
      <p:pic>
        <p:nvPicPr>
          <p:cNvPr id="1026" name="Picture 2" descr="What is a turbidity cur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280" y="1366730"/>
            <a:ext cx="5137752" cy="201228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53466" y="3506174"/>
            <a:ext cx="11816614" cy="769441"/>
          </a:xfrm>
          <a:prstGeom prst="rect">
            <a:avLst/>
          </a:prstGeom>
        </p:spPr>
        <p:txBody>
          <a:bodyPr wrap="square">
            <a:spAutoFit/>
          </a:bodyPr>
          <a:lstStyle/>
          <a:p>
            <a:r>
              <a:rPr lang="en-US" altLang="zh-TW" sz="2200" b="1" dirty="0">
                <a:solidFill>
                  <a:schemeClr val="tx2">
                    <a:lumMod val="50000"/>
                  </a:schemeClr>
                </a:solidFill>
              </a:rPr>
              <a:t>The canyon stays active when</a:t>
            </a:r>
            <a:r>
              <a:rPr lang="zh-TW" altLang="en-US" sz="2200" b="1" dirty="0">
                <a:solidFill>
                  <a:schemeClr val="tx2">
                    <a:lumMod val="50000"/>
                  </a:schemeClr>
                </a:solidFill>
              </a:rPr>
              <a:t> </a:t>
            </a:r>
            <a:r>
              <a:rPr lang="en-US" altLang="zh-TW" sz="2200" b="1" dirty="0">
                <a:solidFill>
                  <a:schemeClr val="tx2">
                    <a:lumMod val="50000"/>
                  </a:schemeClr>
                </a:solidFill>
              </a:rPr>
              <a:t>terrestrial sediment and OC can be efficiently transported to the deep ocean through it.</a:t>
            </a:r>
            <a:endParaRPr lang="zh-TW" altLang="en-US" sz="2200" b="1" dirty="0">
              <a:solidFill>
                <a:schemeClr val="tx2">
                  <a:lumMod val="50000"/>
                </a:schemeClr>
              </a:solidFill>
            </a:endParaRPr>
          </a:p>
        </p:txBody>
      </p:sp>
      <p:grpSp>
        <p:nvGrpSpPr>
          <p:cNvPr id="16" name="群組 15"/>
          <p:cNvGrpSpPr/>
          <p:nvPr/>
        </p:nvGrpSpPr>
        <p:grpSpPr>
          <a:xfrm>
            <a:off x="252413" y="4600412"/>
            <a:ext cx="12157392" cy="1794050"/>
            <a:chOff x="252413" y="4149220"/>
            <a:chExt cx="12157392" cy="1794050"/>
          </a:xfrm>
        </p:grpSpPr>
        <p:sp>
          <p:nvSpPr>
            <p:cNvPr id="8" name="矩形 7"/>
            <p:cNvSpPr/>
            <p:nvPr/>
          </p:nvSpPr>
          <p:spPr>
            <a:xfrm>
              <a:off x="252413" y="4158166"/>
              <a:ext cx="5984758" cy="1785104"/>
            </a:xfrm>
            <a:prstGeom prst="rect">
              <a:avLst/>
            </a:prstGeom>
          </p:spPr>
          <p:txBody>
            <a:bodyPr wrap="square">
              <a:spAutoFit/>
            </a:bodyPr>
            <a:lstStyle/>
            <a:p>
              <a:r>
                <a:rPr lang="en-US" altLang="zh-TW" dirty="0">
                  <a:solidFill>
                    <a:schemeClr val="tx2">
                      <a:lumMod val="50000"/>
                    </a:schemeClr>
                  </a:solidFill>
                </a:rPr>
                <a:t>Bernhardt and </a:t>
              </a:r>
              <a:r>
                <a:rPr lang="en-US" altLang="zh-TW" dirty="0" err="1">
                  <a:solidFill>
                    <a:schemeClr val="tx2">
                      <a:lumMod val="50000"/>
                    </a:schemeClr>
                  </a:solidFill>
                </a:rPr>
                <a:t>Schwanghart</a:t>
              </a:r>
              <a:r>
                <a:rPr lang="en-US" altLang="zh-TW" dirty="0">
                  <a:solidFill>
                    <a:schemeClr val="tx2">
                      <a:lumMod val="50000"/>
                    </a:schemeClr>
                  </a:solidFill>
                </a:rPr>
                <a:t> (2021)</a:t>
              </a:r>
              <a:r>
                <a:rPr lang="en-US" altLang="zh-TW" sz="2200" dirty="0">
                  <a:solidFill>
                    <a:schemeClr val="tx2">
                      <a:lumMod val="50000"/>
                    </a:schemeClr>
                  </a:solidFill>
                </a:rPr>
                <a:t>:</a:t>
              </a:r>
            </a:p>
            <a:p>
              <a:pPr lvl="1"/>
              <a:r>
                <a:rPr lang="en-US" altLang="zh-TW" sz="2200" dirty="0">
                  <a:solidFill>
                    <a:schemeClr val="tx2">
                      <a:lumMod val="50000"/>
                    </a:schemeClr>
                  </a:solidFill>
                </a:rPr>
                <a:t>4,633 submarine canyons in the world’s oceans</a:t>
              </a:r>
            </a:p>
            <a:p>
              <a:pPr marL="800100" lvl="1" indent="-342900">
                <a:buSzPct val="75000"/>
                <a:buFont typeface="Arial" panose="020B0604020202020204" pitchFamily="34" charset="0"/>
                <a:buChar char="•"/>
              </a:pPr>
              <a:r>
                <a:rPr lang="en-US" altLang="zh-TW" sz="2200" dirty="0">
                  <a:solidFill>
                    <a:schemeClr val="tx2">
                      <a:lumMod val="50000"/>
                    </a:schemeClr>
                  </a:solidFill>
                </a:rPr>
                <a:t>Slope-incising </a:t>
              </a:r>
              <a:r>
                <a:rPr lang="en-US" altLang="zh-TW" dirty="0">
                  <a:solidFill>
                    <a:schemeClr val="tx2">
                      <a:lumMod val="50000"/>
                    </a:schemeClr>
                  </a:solidFill>
                </a:rPr>
                <a:t>(60%) </a:t>
              </a:r>
            </a:p>
            <a:p>
              <a:pPr marL="800100" lvl="1" indent="-342900">
                <a:buSzPct val="75000"/>
                <a:buFont typeface="Arial" panose="020B0604020202020204" pitchFamily="34" charset="0"/>
                <a:buChar char="•"/>
              </a:pPr>
              <a:r>
                <a:rPr lang="en-US" altLang="zh-TW" sz="2200" dirty="0">
                  <a:solidFill>
                    <a:schemeClr val="tx2">
                      <a:lumMod val="50000"/>
                    </a:schemeClr>
                  </a:solidFill>
                </a:rPr>
                <a:t>Shelf-incising canyons </a:t>
              </a:r>
              <a:r>
                <a:rPr lang="en-US" altLang="zh-TW" dirty="0">
                  <a:solidFill>
                    <a:schemeClr val="tx2">
                      <a:lumMod val="50000"/>
                    </a:schemeClr>
                  </a:solidFill>
                </a:rPr>
                <a:t>(37%)</a:t>
              </a:r>
            </a:p>
            <a:p>
              <a:pPr marL="800100" lvl="1" indent="-342900">
                <a:buSzPct val="75000"/>
                <a:buFont typeface="Arial" panose="020B0604020202020204" pitchFamily="34" charset="0"/>
                <a:buChar char="•"/>
              </a:pPr>
              <a:r>
                <a:rPr lang="en-US" altLang="zh-TW" sz="2200" dirty="0">
                  <a:solidFill>
                    <a:schemeClr val="tx2">
                      <a:lumMod val="50000"/>
                    </a:schemeClr>
                  </a:solidFill>
                </a:rPr>
                <a:t>Only 183 shore-connected canyons </a:t>
              </a:r>
              <a:r>
                <a:rPr lang="en-US" altLang="zh-TW" dirty="0">
                  <a:solidFill>
                    <a:schemeClr val="tx2">
                      <a:lumMod val="50000"/>
                    </a:schemeClr>
                  </a:solidFill>
                </a:rPr>
                <a:t>(≒3%) </a:t>
              </a:r>
            </a:p>
          </p:txBody>
        </p:sp>
        <p:sp>
          <p:nvSpPr>
            <p:cNvPr id="14" name="矩形 13"/>
            <p:cNvSpPr/>
            <p:nvPr/>
          </p:nvSpPr>
          <p:spPr>
            <a:xfrm>
              <a:off x="6345555" y="4149220"/>
              <a:ext cx="6064250" cy="1723549"/>
            </a:xfrm>
            <a:prstGeom prst="rect">
              <a:avLst/>
            </a:prstGeom>
          </p:spPr>
          <p:txBody>
            <a:bodyPr wrap="square">
              <a:spAutoFit/>
            </a:bodyPr>
            <a:lstStyle/>
            <a:p>
              <a:r>
                <a:rPr lang="en-US" altLang="zh-TW" dirty="0">
                  <a:solidFill>
                    <a:schemeClr val="tx2">
                      <a:lumMod val="50000"/>
                    </a:schemeClr>
                  </a:solidFill>
                </a:rPr>
                <a:t>Chiang &amp; Yu (2022):</a:t>
              </a:r>
              <a:endParaRPr lang="en-US" altLang="zh-TW" sz="2200" dirty="0">
                <a:solidFill>
                  <a:schemeClr val="tx2">
                    <a:lumMod val="50000"/>
                  </a:schemeClr>
                </a:solidFill>
              </a:endParaRPr>
            </a:p>
            <a:p>
              <a:pPr lvl="1"/>
              <a:r>
                <a:rPr lang="en-US" altLang="zh-TW" sz="2200" dirty="0">
                  <a:solidFill>
                    <a:schemeClr val="tx2">
                      <a:lumMod val="50000"/>
                    </a:schemeClr>
                  </a:solidFill>
                </a:rPr>
                <a:t>Submarine canyons around Taiwan</a:t>
              </a:r>
            </a:p>
            <a:p>
              <a:pPr marL="800100" lvl="1" indent="-342900">
                <a:buSzPct val="75000"/>
                <a:buFont typeface="Arial" panose="020B0604020202020204" pitchFamily="34" charset="0"/>
                <a:buChar char="•"/>
              </a:pPr>
              <a:r>
                <a:rPr lang="en-US" altLang="zh-TW" sz="2200" dirty="0">
                  <a:solidFill>
                    <a:schemeClr val="tx2">
                      <a:lumMod val="50000"/>
                    </a:schemeClr>
                  </a:solidFill>
                </a:rPr>
                <a:t>Shore-connected canyons </a:t>
              </a:r>
              <a:r>
                <a:rPr lang="en-US" altLang="zh-TW" dirty="0">
                  <a:solidFill>
                    <a:schemeClr val="tx2">
                      <a:lumMod val="50000"/>
                    </a:schemeClr>
                  </a:solidFill>
                </a:rPr>
                <a:t>(n=7, 54%) </a:t>
              </a:r>
            </a:p>
            <a:p>
              <a:pPr marL="1257300" lvl="2" indent="-342900">
                <a:buSzPct val="75000"/>
                <a:buFont typeface="Arial" panose="020B0604020202020204" pitchFamily="34" charset="0"/>
                <a:buChar char="•"/>
              </a:pPr>
              <a:r>
                <a:rPr lang="en-US" altLang="zh-TW" sz="2200" dirty="0">
                  <a:solidFill>
                    <a:schemeClr val="tx2">
                      <a:lumMod val="50000"/>
                    </a:schemeClr>
                  </a:solidFill>
                </a:rPr>
                <a:t>6 in the eastern Taiwan margin</a:t>
              </a:r>
            </a:p>
            <a:p>
              <a:pPr marL="1257300" lvl="2" indent="-342900">
                <a:buSzPct val="75000"/>
                <a:buFont typeface="Arial" panose="020B0604020202020204" pitchFamily="34" charset="0"/>
                <a:buChar char="•"/>
              </a:pPr>
              <a:r>
                <a:rPr lang="en-US" altLang="zh-TW" sz="2200" b="1" dirty="0" err="1">
                  <a:solidFill>
                    <a:schemeClr val="tx2">
                      <a:lumMod val="50000"/>
                    </a:schemeClr>
                  </a:solidFill>
                </a:rPr>
                <a:t>Gaoping</a:t>
              </a:r>
              <a:r>
                <a:rPr lang="en-US" altLang="zh-TW" sz="2200" b="1" dirty="0">
                  <a:solidFill>
                    <a:schemeClr val="tx2">
                      <a:lumMod val="50000"/>
                    </a:schemeClr>
                  </a:solidFill>
                </a:rPr>
                <a:t> submarine canyon (GPSC)</a:t>
              </a:r>
              <a:endParaRPr lang="zh-TW" altLang="en-US" sz="2200" b="1" dirty="0">
                <a:solidFill>
                  <a:schemeClr val="tx2">
                    <a:lumMod val="50000"/>
                  </a:schemeClr>
                </a:solidFill>
              </a:endParaRPr>
            </a:p>
          </p:txBody>
        </p:sp>
        <p:sp>
          <p:nvSpPr>
            <p:cNvPr id="15" name="上-下雙向箭號 14"/>
            <p:cNvSpPr/>
            <p:nvPr/>
          </p:nvSpPr>
          <p:spPr>
            <a:xfrm rot="3430993" flipH="1">
              <a:off x="6359358" y="4645751"/>
              <a:ext cx="398661" cy="1374229"/>
            </a:xfrm>
            <a:prstGeom prst="up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grpSp>
    </p:spTree>
    <p:extLst>
      <p:ext uri="{BB962C8B-B14F-4D97-AF65-F5344CB8AC3E}">
        <p14:creationId xmlns:p14="http://schemas.microsoft.com/office/powerpoint/2010/main" val="766635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7890209" y="404794"/>
            <a:ext cx="3494598" cy="6529605"/>
            <a:chOff x="7953820" y="231395"/>
            <a:chExt cx="3494598" cy="6529605"/>
          </a:xfrm>
        </p:grpSpPr>
        <p:pic>
          <p:nvPicPr>
            <p:cNvPr id="2" name="圖片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953820" y="3266402"/>
              <a:ext cx="3494598" cy="3494598"/>
            </a:xfrm>
            <a:prstGeom prst="rect">
              <a:avLst/>
            </a:prstGeom>
          </p:spPr>
        </p:pic>
        <p:pic>
          <p:nvPicPr>
            <p:cNvPr id="3" name="圖片 2"/>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b="8328"/>
            <a:stretch/>
          </p:blipFill>
          <p:spPr>
            <a:xfrm>
              <a:off x="7953820" y="231395"/>
              <a:ext cx="3494598" cy="3203568"/>
            </a:xfrm>
            <a:prstGeom prst="rect">
              <a:avLst/>
            </a:prstGeom>
          </p:spPr>
        </p:pic>
      </p:grpSp>
      <p:sp>
        <p:nvSpPr>
          <p:cNvPr id="5" name="矩形 6"/>
          <p:cNvSpPr>
            <a:spLocks noChangeArrowheads="1"/>
          </p:cNvSpPr>
          <p:nvPr/>
        </p:nvSpPr>
        <p:spPr bwMode="auto">
          <a:xfrm>
            <a:off x="274638" y="878845"/>
            <a:ext cx="67475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Likelihood</a:t>
            </a:r>
            <a:r>
              <a:rPr lang="zh-TW" altLang="en-US" sz="2800" dirty="0"/>
              <a:t> </a:t>
            </a:r>
            <a:r>
              <a:rPr lang="en-US" altLang="zh-TW" sz="2800" dirty="0" err="1"/>
              <a:t>v.s</a:t>
            </a:r>
            <a:r>
              <a:rPr lang="en-US" altLang="zh-TW" sz="2800" dirty="0"/>
              <a:t>. The most parsimonious results</a:t>
            </a:r>
            <a:endParaRPr lang="zh-TW" altLang="en-US" sz="2800" dirty="0"/>
          </a:p>
        </p:txBody>
      </p:sp>
      <p:sp>
        <p:nvSpPr>
          <p:cNvPr id="6" name="矩形 5"/>
          <p:cNvSpPr/>
          <p:nvPr/>
        </p:nvSpPr>
        <p:spPr>
          <a:xfrm>
            <a:off x="451101" y="1470863"/>
            <a:ext cx="10539662" cy="1015663"/>
          </a:xfrm>
          <a:prstGeom prst="rect">
            <a:avLst/>
          </a:prstGeom>
        </p:spPr>
        <p:txBody>
          <a:bodyPr wrap="square">
            <a:spAutoFit/>
          </a:bodyPr>
          <a:lstStyle/>
          <a:p>
            <a:r>
              <a:rPr lang="en-US" altLang="zh-TW" sz="2000" dirty="0"/>
              <a:t>The most parsimonious method underestimated the flow quantity</a:t>
            </a:r>
          </a:p>
          <a:p>
            <a:pPr marL="742950" lvl="1" indent="-285750">
              <a:buSzPct val="75000"/>
              <a:buFont typeface="Arial" panose="020B0604020202020204" pitchFamily="34" charset="0"/>
              <a:buChar char="•"/>
            </a:pPr>
            <a:r>
              <a:rPr lang="en-US" altLang="zh-TW" dirty="0"/>
              <a:t>Except for </a:t>
            </a:r>
            <a:r>
              <a:rPr lang="en-US" altLang="zh-TW" sz="1600" dirty="0">
                <a:solidFill>
                  <a:srgbClr val="92D050"/>
                </a:solidFill>
              </a:rPr>
              <a:t>MEI→MAC</a:t>
            </a:r>
            <a:r>
              <a:rPr lang="zh-TW" altLang="en-US" dirty="0">
                <a:solidFill>
                  <a:srgbClr val="92D050"/>
                </a:solidFill>
              </a:rPr>
              <a:t> </a:t>
            </a:r>
            <a:r>
              <a:rPr lang="en-US" altLang="zh-TW" dirty="0"/>
              <a:t>in GC1;</a:t>
            </a:r>
            <a:r>
              <a:rPr lang="en-US" altLang="zh-TW" dirty="0">
                <a:solidFill>
                  <a:srgbClr val="92D050"/>
                </a:solidFill>
              </a:rPr>
              <a:t> </a:t>
            </a:r>
            <a:r>
              <a:rPr lang="en-US" altLang="zh-TW" sz="1600" dirty="0">
                <a:solidFill>
                  <a:srgbClr val="92D050"/>
                </a:solidFill>
              </a:rPr>
              <a:t>MEI→MA</a:t>
            </a:r>
            <a:r>
              <a:rPr lang="en-US" altLang="zh-TW" dirty="0">
                <a:solidFill>
                  <a:srgbClr val="92D050"/>
                </a:solidFill>
              </a:rPr>
              <a:t>C</a:t>
            </a:r>
            <a:r>
              <a:rPr lang="en-US" altLang="zh-TW" dirty="0"/>
              <a:t> and </a:t>
            </a:r>
            <a:r>
              <a:rPr lang="en-US" altLang="zh-TW" sz="1600" dirty="0"/>
              <a:t>SED→EXP_S</a:t>
            </a:r>
            <a:r>
              <a:rPr lang="en-US" altLang="zh-TW" dirty="0"/>
              <a:t> in GS1</a:t>
            </a:r>
          </a:p>
          <a:p>
            <a:r>
              <a:rPr lang="en-US" altLang="zh-TW" sz="2000" dirty="0">
                <a:solidFill>
                  <a:srgbClr val="FF7F64"/>
                </a:solidFill>
              </a:rPr>
              <a:t>Burial flux</a:t>
            </a:r>
            <a:r>
              <a:rPr lang="en-US" altLang="zh-TW" sz="2000" dirty="0"/>
              <a:t>: similar results by two methods </a:t>
            </a:r>
          </a:p>
        </p:txBody>
      </p:sp>
      <p:sp>
        <p:nvSpPr>
          <p:cNvPr id="7" name="矩形 6"/>
          <p:cNvSpPr/>
          <p:nvPr/>
        </p:nvSpPr>
        <p:spPr>
          <a:xfrm>
            <a:off x="451101" y="2774260"/>
            <a:ext cx="7255985" cy="1938992"/>
          </a:xfrm>
          <a:prstGeom prst="rect">
            <a:avLst/>
          </a:prstGeom>
        </p:spPr>
        <p:txBody>
          <a:bodyPr wrap="square">
            <a:spAutoFit/>
          </a:bodyPr>
          <a:lstStyle/>
          <a:p>
            <a:r>
              <a:rPr lang="en-US" altLang="zh-TW" sz="2000" dirty="0"/>
              <a:t>Constraints create a ‘‘solution space’’ </a:t>
            </a:r>
            <a:r>
              <a:rPr lang="en-US" altLang="zh-TW" sz="1600" dirty="0"/>
              <a:t>(van </a:t>
            </a:r>
            <a:r>
              <a:rPr lang="en-US" altLang="zh-TW" sz="1600" dirty="0" err="1"/>
              <a:t>Oevelen</a:t>
            </a:r>
            <a:r>
              <a:rPr lang="en-US" altLang="zh-TW" sz="1600" dirty="0"/>
              <a:t> et al., 2010)</a:t>
            </a:r>
            <a:r>
              <a:rPr lang="en-US" altLang="zh-TW" sz="2000" dirty="0"/>
              <a:t>. </a:t>
            </a:r>
          </a:p>
          <a:p>
            <a:pPr marL="742950" lvl="1" indent="-285750">
              <a:buFont typeface="Arial" panose="020B0604020202020204" pitchFamily="34" charset="0"/>
              <a:buChar char="•"/>
            </a:pPr>
            <a:r>
              <a:rPr lang="en-US" altLang="zh-TW" sz="2000" dirty="0"/>
              <a:t>The most parsimonious:</a:t>
            </a:r>
            <a:r>
              <a:rPr lang="zh-TW" altLang="en-US" sz="2000" dirty="0"/>
              <a:t> </a:t>
            </a:r>
            <a:r>
              <a:rPr lang="en-US" altLang="zh-TW" sz="2000" dirty="0"/>
              <a:t>mathematically “the best”</a:t>
            </a:r>
          </a:p>
          <a:p>
            <a:pPr lvl="2"/>
            <a:r>
              <a:rPr lang="en-US" altLang="zh-TW" sz="2000" dirty="0"/>
              <a:t>→ Close to the boundaries</a:t>
            </a:r>
          </a:p>
          <a:p>
            <a:pPr marL="742950" lvl="1" indent="-285750">
              <a:buFont typeface="Arial" panose="020B0604020202020204" pitchFamily="34" charset="0"/>
              <a:buChar char="•"/>
            </a:pPr>
            <a:r>
              <a:rPr lang="en-US" altLang="zh-TW" sz="2000" dirty="0"/>
              <a:t>Likelihood method: multiple solution sets</a:t>
            </a:r>
          </a:p>
          <a:p>
            <a:pPr lvl="2"/>
            <a:r>
              <a:rPr lang="en-US" altLang="zh-TW" sz="2000" dirty="0"/>
              <a:t>→ The mean of sampled sets: less sensitive to the boundaries</a:t>
            </a:r>
            <a:endParaRPr lang="zh-TW" altLang="en-US" sz="2000" dirty="0"/>
          </a:p>
        </p:txBody>
      </p:sp>
      <p:grpSp>
        <p:nvGrpSpPr>
          <p:cNvPr id="12" name="群組 11"/>
          <p:cNvGrpSpPr/>
          <p:nvPr/>
        </p:nvGrpSpPr>
        <p:grpSpPr>
          <a:xfrm>
            <a:off x="1409714" y="4770698"/>
            <a:ext cx="4341961" cy="1933413"/>
            <a:chOff x="1271660" y="4786301"/>
            <a:chExt cx="4341961" cy="1933413"/>
          </a:xfrm>
        </p:grpSpPr>
        <p:pic>
          <p:nvPicPr>
            <p:cNvPr id="8" name="圖片 7"/>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1271660" y="4786301"/>
              <a:ext cx="2134967" cy="1933413"/>
            </a:xfrm>
            <a:prstGeom prst="rect">
              <a:avLst/>
            </a:prstGeom>
          </p:spPr>
        </p:pic>
        <p:pic>
          <p:nvPicPr>
            <p:cNvPr id="9" name="圖片 8"/>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3406627" y="4786301"/>
              <a:ext cx="2206994" cy="1928948"/>
            </a:xfrm>
            <a:prstGeom prst="rect">
              <a:avLst/>
            </a:prstGeom>
          </p:spPr>
        </p:pic>
      </p:grpSp>
      <p:sp>
        <p:nvSpPr>
          <p:cNvPr id="13" name="矩形 12"/>
          <p:cNvSpPr/>
          <p:nvPr/>
        </p:nvSpPr>
        <p:spPr>
          <a:xfrm>
            <a:off x="0" y="6550223"/>
            <a:ext cx="2005870" cy="307777"/>
          </a:xfrm>
          <a:prstGeom prst="rect">
            <a:avLst/>
          </a:prstGeom>
        </p:spPr>
        <p:txBody>
          <a:bodyPr wrap="none">
            <a:spAutoFit/>
          </a:bodyPr>
          <a:lstStyle/>
          <a:p>
            <a:r>
              <a:rPr lang="en-US" altLang="zh-TW" sz="1400" dirty="0"/>
              <a:t>van </a:t>
            </a:r>
            <a:r>
              <a:rPr lang="en-US" altLang="zh-TW" sz="1400" dirty="0" err="1"/>
              <a:t>Oevelen</a:t>
            </a:r>
            <a:r>
              <a:rPr lang="en-US" altLang="zh-TW" sz="1400" dirty="0"/>
              <a:t> et al. (2010)</a:t>
            </a:r>
            <a:endParaRPr lang="zh-TW" altLang="en-US" sz="1400" dirty="0"/>
          </a:p>
        </p:txBody>
      </p:sp>
      <p:sp>
        <p:nvSpPr>
          <p:cNvPr id="14" name="矩形 13"/>
          <p:cNvSpPr/>
          <p:nvPr/>
        </p:nvSpPr>
        <p:spPr>
          <a:xfrm>
            <a:off x="8030817" y="1655928"/>
            <a:ext cx="1319917" cy="149018"/>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8030817" y="2987656"/>
            <a:ext cx="2751151" cy="145157"/>
          </a:xfrm>
          <a:prstGeom prst="rect">
            <a:avLst/>
          </a:prstGeom>
          <a:noFill/>
          <a:ln w="28575">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8030816" y="6022663"/>
            <a:ext cx="2751151" cy="145157"/>
          </a:xfrm>
          <a:prstGeom prst="rect">
            <a:avLst/>
          </a:prstGeom>
          <a:noFill/>
          <a:ln w="28575">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8030816" y="4674432"/>
            <a:ext cx="1828801" cy="16552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5487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p:cNvSpPr>
            <a:spLocks noChangeArrowheads="1"/>
          </p:cNvSpPr>
          <p:nvPr/>
        </p:nvSpPr>
        <p:spPr bwMode="auto">
          <a:xfrm>
            <a:off x="274638" y="878845"/>
            <a:ext cx="25906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POC →Sediment</a:t>
            </a:r>
          </a:p>
        </p:txBody>
      </p:sp>
      <p:sp>
        <p:nvSpPr>
          <p:cNvPr id="5" name="矩形 4"/>
          <p:cNvSpPr/>
          <p:nvPr/>
        </p:nvSpPr>
        <p:spPr>
          <a:xfrm>
            <a:off x="490538" y="1592565"/>
            <a:ext cx="11231562" cy="3108543"/>
          </a:xfrm>
          <a:prstGeom prst="rect">
            <a:avLst/>
          </a:prstGeom>
        </p:spPr>
        <p:txBody>
          <a:bodyPr wrap="square">
            <a:spAutoFit/>
          </a:bodyPr>
          <a:lstStyle/>
          <a:p>
            <a:pPr marL="342900" indent="-342900">
              <a:buFont typeface="Arial" panose="020B0604020202020204" pitchFamily="34" charset="0"/>
              <a:buChar char="•"/>
            </a:pPr>
            <a:r>
              <a:rPr lang="en-US" altLang="zh-TW" sz="2400" dirty="0"/>
              <a:t>53.85 mg/m2/d </a:t>
            </a:r>
            <a:r>
              <a:rPr lang="en-US" altLang="zh-TW" dirty="0"/>
              <a:t>(Huh et al., 2009)</a:t>
            </a:r>
            <a:r>
              <a:rPr lang="en-US" altLang="zh-TW" sz="2000" dirty="0"/>
              <a:t>: </a:t>
            </a:r>
            <a:r>
              <a:rPr lang="en-US" altLang="zh-TW" sz="2400" dirty="0"/>
              <a:t>mostly considered as OC burial flux by geochemists</a:t>
            </a:r>
          </a:p>
          <a:p>
            <a:pPr marL="800100" lvl="1" indent="-342900">
              <a:buFont typeface="Arial" panose="020B0604020202020204" pitchFamily="34" charset="0"/>
              <a:buChar char="•"/>
            </a:pPr>
            <a:r>
              <a:rPr lang="en-US" altLang="zh-TW" sz="2400" dirty="0"/>
              <a:t>Minimum of POC flux</a:t>
            </a:r>
          </a:p>
          <a:p>
            <a:pPr marL="342900" indent="-342900">
              <a:buFont typeface="Arial" panose="020B0604020202020204" pitchFamily="34" charset="0"/>
              <a:buChar char="•"/>
            </a:pPr>
            <a:r>
              <a:rPr lang="en-US" altLang="zh-TW" sz="2400" dirty="0"/>
              <a:t>Trap data: </a:t>
            </a:r>
          </a:p>
          <a:p>
            <a:pPr marL="285750" indent="-285750">
              <a:buFont typeface="Arial" panose="020B0604020202020204" pitchFamily="34" charset="0"/>
              <a:buChar char="•"/>
            </a:pPr>
            <a:r>
              <a:rPr lang="en-US" altLang="zh-TW" dirty="0"/>
              <a:t>Liu &amp; Lin (2004) </a:t>
            </a:r>
            <a:r>
              <a:rPr lang="en-US" altLang="zh-TW" sz="2400" dirty="0"/>
              <a:t>and </a:t>
            </a:r>
            <a:r>
              <a:rPr lang="en-US" altLang="zh-TW" dirty="0"/>
              <a:t>Liu et al. (2006): </a:t>
            </a:r>
            <a:r>
              <a:rPr lang="en-US" altLang="zh-TW" sz="2400" dirty="0"/>
              <a:t>estimated mass flux collected by sediment traps &gt;700 g m</a:t>
            </a:r>
            <a:r>
              <a:rPr lang="en-US" altLang="zh-TW" sz="2400" baseline="30000" dirty="0"/>
              <a:t>-2</a:t>
            </a:r>
            <a:r>
              <a:rPr lang="en-US" altLang="zh-TW" sz="2400" dirty="0"/>
              <a:t> d</a:t>
            </a:r>
            <a:r>
              <a:rPr lang="en-US" altLang="zh-TW" sz="2400" baseline="30000" dirty="0"/>
              <a:t>-1</a:t>
            </a:r>
            <a:r>
              <a:rPr lang="en-US" altLang="zh-TW" sz="2400" dirty="0"/>
              <a:t> during spring tide. </a:t>
            </a:r>
          </a:p>
          <a:p>
            <a:pPr marL="285750" indent="-285750">
              <a:buFont typeface="Arial" panose="020B0604020202020204" pitchFamily="34" charset="0"/>
              <a:buChar char="•"/>
            </a:pPr>
            <a:r>
              <a:rPr lang="en-US" altLang="zh-TW" sz="2400" dirty="0"/>
              <a:t>A lower value (c.a. 200 g m</a:t>
            </a:r>
            <a:r>
              <a:rPr lang="en-US" altLang="zh-TW" sz="2400" baseline="30000" dirty="0"/>
              <a:t>-2</a:t>
            </a:r>
            <a:r>
              <a:rPr lang="en-US" altLang="zh-TW" sz="2400" dirty="0"/>
              <a:t> d</a:t>
            </a:r>
            <a:r>
              <a:rPr lang="en-US" altLang="zh-TW" sz="2400" baseline="30000" dirty="0"/>
              <a:t>-1</a:t>
            </a:r>
            <a:r>
              <a:rPr lang="en-US" altLang="zh-TW" sz="2400" dirty="0"/>
              <a:t>) was observed before spring tide passing. </a:t>
            </a:r>
          </a:p>
          <a:p>
            <a:pPr marL="742950" lvl="1" indent="-285750">
              <a:buFont typeface="Arial" panose="020B0604020202020204" pitchFamily="34" charset="0"/>
              <a:buChar char="•"/>
            </a:pPr>
            <a:r>
              <a:rPr lang="en-US" altLang="zh-TW" sz="2400" dirty="0"/>
              <a:t>Multiply this value with the TOC content (c.a. 0.4-0.6 %)</a:t>
            </a:r>
            <a:r>
              <a:rPr lang="en-US" altLang="zh-TW" dirty="0"/>
              <a:t> Liu et al. (2006)</a:t>
            </a:r>
          </a:p>
          <a:p>
            <a:pPr lvl="2"/>
            <a:r>
              <a:rPr lang="en-US" altLang="zh-TW" sz="2400" dirty="0"/>
              <a:t>→ POC flux would be 800 to 4200 mg C/ m</a:t>
            </a:r>
            <a:r>
              <a:rPr lang="en-US" altLang="zh-TW" sz="2400" baseline="30000" dirty="0"/>
              <a:t>2</a:t>
            </a:r>
            <a:r>
              <a:rPr lang="en-US" altLang="zh-TW" sz="2400" dirty="0"/>
              <a:t>/ d</a:t>
            </a:r>
            <a:endParaRPr lang="en-US" altLang="zh-TW" sz="2800" dirty="0"/>
          </a:p>
        </p:txBody>
      </p:sp>
    </p:spTree>
    <p:extLst>
      <p:ext uri="{BB962C8B-B14F-4D97-AF65-F5344CB8AC3E}">
        <p14:creationId xmlns:p14="http://schemas.microsoft.com/office/powerpoint/2010/main" val="2853125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4638" y="1746796"/>
            <a:ext cx="11673522" cy="646331"/>
          </a:xfrm>
          <a:prstGeom prst="rect">
            <a:avLst/>
          </a:prstGeom>
        </p:spPr>
        <p:txBody>
          <a:bodyPr wrap="square">
            <a:spAutoFit/>
          </a:bodyPr>
          <a:lstStyle/>
          <a:p>
            <a:r>
              <a:rPr lang="zh-TW" altLang="en-US" b="1" dirty="0"/>
              <a:t>Burial efficiency of terrestrial organic carbon (%) = (accumulation flux of terrestrial organic carbon/annual river particulate organic carbon flux).</a:t>
            </a:r>
          </a:p>
        </p:txBody>
      </p:sp>
      <p:sp>
        <p:nvSpPr>
          <p:cNvPr id="6" name="矩形 6"/>
          <p:cNvSpPr>
            <a:spLocks noChangeArrowheads="1"/>
          </p:cNvSpPr>
          <p:nvPr/>
        </p:nvSpPr>
        <p:spPr bwMode="auto">
          <a:xfrm>
            <a:off x="274638" y="878845"/>
            <a:ext cx="80085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zh-TW" altLang="en-US" sz="2800" dirty="0"/>
              <a:t>How did Hsu et al. (2014) estimate burial efficiencies?</a:t>
            </a:r>
          </a:p>
        </p:txBody>
      </p:sp>
      <p:pic>
        <p:nvPicPr>
          <p:cNvPr id="7" name="圖片 6"/>
          <p:cNvPicPr>
            <a:picLocks noChangeAspect="1"/>
          </p:cNvPicPr>
          <p:nvPr/>
        </p:nvPicPr>
        <p:blipFill>
          <a:blip r:embed="rId2"/>
          <a:stretch>
            <a:fillRect/>
          </a:stretch>
        </p:blipFill>
        <p:spPr>
          <a:xfrm>
            <a:off x="274638" y="2737859"/>
            <a:ext cx="11714062" cy="2718062"/>
          </a:xfrm>
          <a:prstGeom prst="rect">
            <a:avLst/>
          </a:prstGeom>
        </p:spPr>
      </p:pic>
      <p:sp>
        <p:nvSpPr>
          <p:cNvPr id="8" name="矩形 7"/>
          <p:cNvSpPr/>
          <p:nvPr/>
        </p:nvSpPr>
        <p:spPr>
          <a:xfrm>
            <a:off x="10058400" y="3886200"/>
            <a:ext cx="472440" cy="259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5018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878845"/>
            <a:ext cx="69638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POC →Sediment: 53.85 mg/m2/d </a:t>
            </a:r>
            <a:r>
              <a:rPr lang="en-US" altLang="zh-TW" sz="2000" dirty="0"/>
              <a:t>(Huh et al., 2009)</a:t>
            </a:r>
            <a:endParaRPr lang="en-US" altLang="zh-TW" sz="2800" dirty="0"/>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44" t="40101" r="52749" b="23997"/>
          <a:stretch/>
        </p:blipFill>
        <p:spPr>
          <a:xfrm>
            <a:off x="201880" y="1512810"/>
            <a:ext cx="5092015" cy="2436334"/>
          </a:xfrm>
          <a:prstGeom prst="rect">
            <a:avLst/>
          </a:prstGeom>
        </p:spPr>
      </p:pic>
      <p:sp>
        <p:nvSpPr>
          <p:cNvPr id="6" name="矩形 5"/>
          <p:cNvSpPr/>
          <p:nvPr/>
        </p:nvSpPr>
        <p:spPr>
          <a:xfrm>
            <a:off x="5293895" y="1619976"/>
            <a:ext cx="6539986" cy="1323439"/>
          </a:xfrm>
          <a:prstGeom prst="rect">
            <a:avLst/>
          </a:prstGeom>
        </p:spPr>
        <p:txBody>
          <a:bodyPr wrap="square">
            <a:spAutoFit/>
          </a:bodyPr>
          <a:lstStyle/>
          <a:p>
            <a:pPr marL="285750" indent="-285750">
              <a:buFont typeface="Arial" panose="020B0604020202020204" pitchFamily="34" charset="0"/>
              <a:buChar char="•"/>
            </a:pPr>
            <a:r>
              <a:rPr lang="en-US" altLang="zh-TW" sz="2000" dirty="0"/>
              <a:t>The head of GPSC is deeply incised into the continental shelf (</a:t>
            </a:r>
            <a:r>
              <a:rPr lang="en-US" altLang="zh-TW" sz="2000" dirty="0" err="1"/>
              <a:t>i.e.,vertical</a:t>
            </a:r>
            <a:r>
              <a:rPr lang="en-US" altLang="zh-TW" sz="2000" dirty="0"/>
              <a:t> relief&gt;400 m) </a:t>
            </a:r>
          </a:p>
          <a:p>
            <a:pPr marL="285750" indent="-285750">
              <a:buFont typeface="Arial" panose="020B0604020202020204" pitchFamily="34" charset="0"/>
              <a:buChar char="•"/>
            </a:pPr>
            <a:r>
              <a:rPr lang="en-US" altLang="zh-TW" sz="2000" dirty="0"/>
              <a:t>0.44 g/cm2/</a:t>
            </a:r>
            <a:r>
              <a:rPr lang="en-US" altLang="zh-TW" sz="2000" dirty="0" err="1"/>
              <a:t>yr</a:t>
            </a:r>
            <a:r>
              <a:rPr lang="en-US" altLang="zh-TW" sz="2000" dirty="0"/>
              <a:t> -&gt; 12054.79 mg/m</a:t>
            </a:r>
            <a:r>
              <a:rPr lang="en-US" altLang="zh-TW" sz="2000" baseline="30000" dirty="0"/>
              <a:t>2</a:t>
            </a:r>
            <a:r>
              <a:rPr lang="en-US" altLang="zh-TW" sz="2000" dirty="0"/>
              <a:t>/d</a:t>
            </a:r>
            <a:endParaRPr lang="zh-TW" altLang="en-US" sz="2000" dirty="0"/>
          </a:p>
          <a:p>
            <a:pPr marL="285750" indent="-285750">
              <a:buFont typeface="Arial" panose="020B0604020202020204" pitchFamily="34" charset="0"/>
              <a:buChar char="•"/>
            </a:pPr>
            <a:r>
              <a:rPr lang="en-US" altLang="zh-TW" sz="2000" dirty="0"/>
              <a:t>12054.79* 0.44675 % = 53.85 mg/m</a:t>
            </a:r>
            <a:r>
              <a:rPr lang="en-US" altLang="zh-TW" sz="2000" baseline="30000" dirty="0"/>
              <a:t>2</a:t>
            </a:r>
            <a:r>
              <a:rPr lang="en-US" altLang="zh-TW" sz="2000" dirty="0"/>
              <a:t>/d</a:t>
            </a:r>
          </a:p>
        </p:txBody>
      </p:sp>
      <p:grpSp>
        <p:nvGrpSpPr>
          <p:cNvPr id="8" name="群組 7"/>
          <p:cNvGrpSpPr/>
          <p:nvPr/>
        </p:nvGrpSpPr>
        <p:grpSpPr>
          <a:xfrm>
            <a:off x="274638" y="4167055"/>
            <a:ext cx="7751767" cy="2294114"/>
            <a:chOff x="-1888177" y="2565070"/>
            <a:chExt cx="12599720" cy="3728853"/>
          </a:xfrm>
        </p:grpSpPr>
        <p:pic>
          <p:nvPicPr>
            <p:cNvPr id="9" name="圖片 8"/>
            <p:cNvPicPr>
              <a:picLocks noChangeAspect="1"/>
            </p:cNvPicPr>
            <p:nvPr/>
          </p:nvPicPr>
          <p:blipFill rotWithShape="1">
            <a:blip r:embed="rId4">
              <a:clrChange>
                <a:clrFrom>
                  <a:srgbClr val="FFFFFF"/>
                </a:clrFrom>
                <a:clrTo>
                  <a:srgbClr val="FFFFFF">
                    <a:alpha val="0"/>
                  </a:srgbClr>
                </a:clrTo>
              </a:clrChange>
            </a:blip>
            <a:srcRect l="6342" t="41602" r="24762" b="43160"/>
            <a:stretch/>
          </p:blipFill>
          <p:spPr>
            <a:xfrm>
              <a:off x="-1888177" y="2565070"/>
              <a:ext cx="12599720" cy="1567543"/>
            </a:xfrm>
            <a:prstGeom prst="rect">
              <a:avLst/>
            </a:prstGeom>
          </p:spPr>
        </p:pic>
        <p:pic>
          <p:nvPicPr>
            <p:cNvPr id="10" name="圖片 9"/>
            <p:cNvPicPr>
              <a:picLocks noChangeAspect="1"/>
            </p:cNvPicPr>
            <p:nvPr/>
          </p:nvPicPr>
          <p:blipFill rotWithShape="1">
            <a:blip r:embed="rId5"/>
            <a:srcRect l="6537" t="44257" r="24892" b="33989"/>
            <a:stretch/>
          </p:blipFill>
          <p:spPr>
            <a:xfrm>
              <a:off x="-1840675" y="4056023"/>
              <a:ext cx="12540344" cy="2237900"/>
            </a:xfrm>
            <a:prstGeom prst="rect">
              <a:avLst/>
            </a:prstGeom>
          </p:spPr>
        </p:pic>
      </p:grpSp>
      <p:sp>
        <p:nvSpPr>
          <p:cNvPr id="11" name="矩形 10"/>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33923" y="6488668"/>
            <a:ext cx="1109599" cy="369332"/>
          </a:xfrm>
          <a:prstGeom prst="rect">
            <a:avLst/>
          </a:prstGeom>
        </p:spPr>
        <p:txBody>
          <a:bodyPr wrap="none">
            <a:spAutoFit/>
          </a:bodyPr>
          <a:lstStyle/>
          <a:p>
            <a:r>
              <a:rPr lang="zh-TW" altLang="en-US" dirty="0"/>
              <a:t>0.44675</a:t>
            </a:r>
            <a:r>
              <a:rPr lang="en-US" altLang="zh-TW" dirty="0"/>
              <a:t>%</a:t>
            </a:r>
            <a:endParaRPr lang="zh-TW" altLang="en-US" dirty="0"/>
          </a:p>
        </p:txBody>
      </p:sp>
      <p:cxnSp>
        <p:nvCxnSpPr>
          <p:cNvPr id="13" name="直線單箭頭接點 12"/>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700575" y="4060001"/>
            <a:ext cx="1804084" cy="369332"/>
          </a:xfrm>
          <a:prstGeom prst="rect">
            <a:avLst/>
          </a:prstGeom>
          <a:noFill/>
        </p:spPr>
        <p:txBody>
          <a:bodyPr wrap="none" rtlCol="0">
            <a:spAutoFit/>
          </a:bodyPr>
          <a:lstStyle/>
          <a:p>
            <a:r>
              <a:rPr lang="en-US" altLang="zh-TW" dirty="0"/>
              <a:t>Hung et al (2009)</a:t>
            </a:r>
            <a:endParaRPr lang="zh-TW" altLang="en-US" dirty="0"/>
          </a:p>
        </p:txBody>
      </p:sp>
    </p:spTree>
    <p:extLst>
      <p:ext uri="{BB962C8B-B14F-4D97-AF65-F5344CB8AC3E}">
        <p14:creationId xmlns:p14="http://schemas.microsoft.com/office/powerpoint/2010/main" val="83081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5883" y="1539340"/>
            <a:ext cx="11563003" cy="1569660"/>
          </a:xfrm>
          <a:prstGeom prst="rect">
            <a:avLst/>
          </a:prstGeom>
        </p:spPr>
        <p:txBody>
          <a:bodyPr wrap="square">
            <a:spAutoFit/>
          </a:bodyPr>
          <a:lstStyle/>
          <a:p>
            <a:r>
              <a:rPr lang="en-US" altLang="zh-TW" sz="2400" dirty="0"/>
              <a:t>In Huh et al. (2009)</a:t>
            </a:r>
          </a:p>
          <a:p>
            <a:pPr marL="285750" indent="-285750">
              <a:buFont typeface="Arial" panose="020B0604020202020204" pitchFamily="34" charset="0"/>
              <a:buChar char="•"/>
            </a:pPr>
            <a:r>
              <a:rPr lang="en-US" altLang="zh-TW" sz="2400" dirty="0"/>
              <a:t>Average sedimentation rate in the upper slope region (200–600 m) is 0.43 g cm</a:t>
            </a:r>
            <a:r>
              <a:rPr lang="en-US" altLang="zh-TW" sz="2400" baseline="30000" dirty="0"/>
              <a:t>2</a:t>
            </a:r>
            <a:r>
              <a:rPr lang="en-US" altLang="zh-TW" sz="2400" dirty="0"/>
              <a:t>/y</a:t>
            </a:r>
            <a:r>
              <a:rPr lang="zh-TW" altLang="en-US" sz="2400" dirty="0">
                <a:solidFill>
                  <a:schemeClr val="tx2">
                    <a:lumMod val="50000"/>
                  </a:schemeClr>
                </a:solidFill>
              </a:rPr>
              <a:t> → </a:t>
            </a:r>
            <a:r>
              <a:rPr lang="en-US" altLang="zh-TW" sz="2400" dirty="0"/>
              <a:t>GS1 </a:t>
            </a:r>
          </a:p>
          <a:p>
            <a:r>
              <a:rPr lang="en-US" altLang="zh-TW" sz="2400" dirty="0"/>
              <a:t>In Hsu et al. (2014)</a:t>
            </a:r>
          </a:p>
          <a:p>
            <a:pPr marL="285750" indent="-285750">
              <a:buFont typeface="Arial" panose="020B0604020202020204" pitchFamily="34" charset="0"/>
              <a:buChar char="•"/>
            </a:pPr>
            <a:r>
              <a:rPr lang="en-US" altLang="zh-TW" sz="2400" dirty="0"/>
              <a:t>Higher mass accumulation rates (&gt; 1.0 g cm</a:t>
            </a:r>
            <a:r>
              <a:rPr lang="en-US" altLang="zh-TW" sz="2400" baseline="30000" dirty="0"/>
              <a:t>2</a:t>
            </a:r>
            <a:r>
              <a:rPr lang="en-US" altLang="zh-TW" sz="2400" dirty="0"/>
              <a:t> /y ) </a:t>
            </a:r>
            <a:r>
              <a:rPr lang="zh-TW" altLang="en-US" sz="2400" dirty="0">
                <a:solidFill>
                  <a:schemeClr val="tx2">
                    <a:lumMod val="50000"/>
                  </a:schemeClr>
                </a:solidFill>
              </a:rPr>
              <a:t>→ </a:t>
            </a:r>
            <a:r>
              <a:rPr lang="en-US" altLang="zh-TW" sz="2400" dirty="0"/>
              <a:t>GC1</a:t>
            </a:r>
            <a:endParaRPr lang="zh-TW" altLang="en-US" sz="2400" dirty="0"/>
          </a:p>
        </p:txBody>
      </p:sp>
      <p:sp>
        <p:nvSpPr>
          <p:cNvPr id="3" name="矩形 2"/>
          <p:cNvSpPr/>
          <p:nvPr/>
        </p:nvSpPr>
        <p:spPr>
          <a:xfrm>
            <a:off x="274638" y="3454822"/>
            <a:ext cx="7585470" cy="1938992"/>
          </a:xfrm>
          <a:prstGeom prst="rect">
            <a:avLst/>
          </a:prstGeom>
        </p:spPr>
        <p:txBody>
          <a:bodyPr wrap="square">
            <a:spAutoFit/>
          </a:bodyPr>
          <a:lstStyle/>
          <a:p>
            <a:r>
              <a:rPr lang="en-US" altLang="zh-TW" sz="2400" dirty="0"/>
              <a:t>Steps:</a:t>
            </a:r>
          </a:p>
          <a:p>
            <a:r>
              <a:rPr lang="en-US" altLang="zh-TW" sz="2400" dirty="0"/>
              <a:t>1. Convert g/cm</a:t>
            </a:r>
            <a:r>
              <a:rPr lang="en-US" altLang="zh-TW" sz="2400" baseline="30000" dirty="0"/>
              <a:t>2</a:t>
            </a:r>
            <a:r>
              <a:rPr lang="en-US" altLang="zh-TW" sz="2400" dirty="0"/>
              <a:t>/y -&gt; g/m</a:t>
            </a:r>
            <a:r>
              <a:rPr lang="en-US" altLang="zh-TW" sz="2400" baseline="30000" dirty="0"/>
              <a:t>2</a:t>
            </a:r>
            <a:r>
              <a:rPr lang="en-US" altLang="zh-TW" sz="2400" dirty="0"/>
              <a:t>/d</a:t>
            </a:r>
            <a:endParaRPr lang="zh-TW" altLang="en-US" sz="2400" dirty="0"/>
          </a:p>
          <a:p>
            <a:r>
              <a:rPr lang="en-US" altLang="zh-TW" sz="2400" dirty="0"/>
              <a:t>2. Calculate measured TOC</a:t>
            </a:r>
            <a:r>
              <a:rPr lang="zh-TW" altLang="en-US" sz="2400" dirty="0"/>
              <a:t> </a:t>
            </a:r>
            <a:r>
              <a:rPr lang="en-US" altLang="zh-TW" sz="2400" dirty="0"/>
              <a:t>mean and </a:t>
            </a:r>
            <a:r>
              <a:rPr lang="en-US" altLang="zh-TW" sz="2400" dirty="0" err="1"/>
              <a:t>sd</a:t>
            </a:r>
            <a:endParaRPr lang="zh-TW" altLang="en-US" sz="2400" dirty="0"/>
          </a:p>
          <a:p>
            <a:r>
              <a:rPr lang="en-US" altLang="zh-TW" sz="2400" dirty="0"/>
              <a:t>3.</a:t>
            </a:r>
            <a:r>
              <a:rPr lang="zh-TW" altLang="en-US" sz="2400" dirty="0"/>
              <a:t> </a:t>
            </a:r>
            <a:r>
              <a:rPr lang="en-US" altLang="zh-TW" sz="2400" dirty="0"/>
              <a:t>g/m</a:t>
            </a:r>
            <a:r>
              <a:rPr lang="en-US" altLang="zh-TW" sz="2400" baseline="30000" dirty="0"/>
              <a:t>2</a:t>
            </a:r>
            <a:r>
              <a:rPr lang="en-US" altLang="zh-TW" sz="2400" dirty="0"/>
              <a:t>/d</a:t>
            </a:r>
            <a:r>
              <a:rPr lang="zh-TW" altLang="en-US" sz="2400" dirty="0"/>
              <a:t> * </a:t>
            </a:r>
            <a:r>
              <a:rPr lang="en-US" altLang="zh-TW" sz="2400" dirty="0"/>
              <a:t>TOC</a:t>
            </a:r>
            <a:r>
              <a:rPr lang="zh-TW" altLang="en-US" sz="2400" dirty="0"/>
              <a:t> </a:t>
            </a:r>
            <a:r>
              <a:rPr lang="en-US" altLang="zh-TW" sz="2400" dirty="0"/>
              <a:t>*1000=mg C/m</a:t>
            </a:r>
            <a:r>
              <a:rPr lang="en-US" altLang="zh-TW" sz="2400" baseline="30000" dirty="0"/>
              <a:t>2</a:t>
            </a:r>
            <a:r>
              <a:rPr lang="en-US" altLang="zh-TW" sz="2400" dirty="0"/>
              <a:t>/ d</a:t>
            </a:r>
          </a:p>
          <a:p>
            <a:endParaRPr lang="zh-TW" altLang="en-US" sz="2400" dirty="0"/>
          </a:p>
        </p:txBody>
      </p:sp>
      <p:sp>
        <p:nvSpPr>
          <p:cNvPr id="5" name="矩形 6"/>
          <p:cNvSpPr>
            <a:spLocks noChangeArrowheads="1"/>
          </p:cNvSpPr>
          <p:nvPr/>
        </p:nvSpPr>
        <p:spPr bwMode="auto">
          <a:xfrm>
            <a:off x="274638" y="878845"/>
            <a:ext cx="28839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Revised</a:t>
            </a:r>
            <a:r>
              <a:rPr lang="zh-TW" altLang="en-US" sz="2800" dirty="0"/>
              <a:t> </a:t>
            </a:r>
            <a:r>
              <a:rPr lang="en-US" altLang="zh-TW" sz="2800" dirty="0"/>
              <a:t>burial rate</a:t>
            </a:r>
          </a:p>
        </p:txBody>
      </p:sp>
      <p:sp>
        <p:nvSpPr>
          <p:cNvPr id="7" name="矩形 6"/>
          <p:cNvSpPr/>
          <p:nvPr/>
        </p:nvSpPr>
        <p:spPr>
          <a:xfrm>
            <a:off x="315883" y="5393814"/>
            <a:ext cx="6096000" cy="461665"/>
          </a:xfrm>
          <a:prstGeom prst="rect">
            <a:avLst/>
          </a:prstGeom>
        </p:spPr>
        <p:txBody>
          <a:bodyPr>
            <a:spAutoFit/>
          </a:bodyPr>
          <a:lstStyle/>
          <a:p>
            <a:r>
              <a:rPr lang="en-US" altLang="zh-TW" sz="2400" dirty="0">
                <a:solidFill>
                  <a:schemeClr val="bg2">
                    <a:lumMod val="10000"/>
                  </a:schemeClr>
                </a:solidFill>
              </a:rPr>
              <a:t>Result: </a:t>
            </a:r>
            <a:r>
              <a:rPr lang="en-US" altLang="zh-TW" sz="2000" dirty="0"/>
              <a:t>GC1: 106.92</a:t>
            </a:r>
            <a:r>
              <a:rPr lang="zh-TW" altLang="en-US" sz="2000" dirty="0"/>
              <a:t> </a:t>
            </a:r>
            <a:r>
              <a:rPr lang="en-US" altLang="zh-TW" sz="2000" dirty="0"/>
              <a:t>±</a:t>
            </a:r>
            <a:r>
              <a:rPr lang="zh-TW" altLang="en-US" sz="2000" dirty="0"/>
              <a:t> </a:t>
            </a:r>
            <a:r>
              <a:rPr lang="en-US" altLang="zh-TW" sz="2000" dirty="0"/>
              <a:t>30.994; GS1: 61.99</a:t>
            </a:r>
            <a:r>
              <a:rPr lang="zh-TW" altLang="en-US" sz="2000" dirty="0"/>
              <a:t> </a:t>
            </a:r>
            <a:r>
              <a:rPr lang="en-US" altLang="zh-TW" sz="2000" dirty="0"/>
              <a:t>±</a:t>
            </a:r>
            <a:r>
              <a:rPr lang="zh-TW" altLang="en-US" sz="2000" dirty="0"/>
              <a:t> </a:t>
            </a:r>
            <a:r>
              <a:rPr lang="en-US" altLang="zh-TW" sz="2000" dirty="0"/>
              <a:t>4.81</a:t>
            </a:r>
            <a:endParaRPr lang="en-US" altLang="zh-TW" sz="2400" dirty="0"/>
          </a:p>
        </p:txBody>
      </p:sp>
    </p:spTree>
    <p:extLst>
      <p:ext uri="{BB962C8B-B14F-4D97-AF65-F5344CB8AC3E}">
        <p14:creationId xmlns:p14="http://schemas.microsoft.com/office/powerpoint/2010/main" val="3264187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a:spLocks noChangeArrowheads="1"/>
          </p:cNvSpPr>
          <p:nvPr/>
        </p:nvSpPr>
        <p:spPr bwMode="auto">
          <a:xfrm>
            <a:off x="274638" y="878845"/>
            <a:ext cx="830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i="1" dirty="0" err="1"/>
              <a:t>Tlim</a:t>
            </a:r>
            <a:endParaRPr lang="en-US" altLang="zh-TW" sz="2800" i="1" dirty="0"/>
          </a:p>
        </p:txBody>
      </p:sp>
      <p:sp>
        <p:nvSpPr>
          <p:cNvPr id="6" name="文字方塊 5"/>
          <p:cNvSpPr txBox="1"/>
          <p:nvPr/>
        </p:nvSpPr>
        <p:spPr>
          <a:xfrm>
            <a:off x="565484" y="2021305"/>
            <a:ext cx="45719" cy="369332"/>
          </a:xfrm>
          <a:prstGeom prst="rect">
            <a:avLst/>
          </a:prstGeom>
          <a:noFill/>
        </p:spPr>
        <p:txBody>
          <a:bodyPr wrap="square" rtlCol="0">
            <a:spAutoFit/>
          </a:bodyPr>
          <a:lstStyle/>
          <a:p>
            <a:endParaRPr lang="zh-TW" altLang="en-US" dirty="0"/>
          </a:p>
        </p:txBody>
      </p:sp>
      <mc:AlternateContent xmlns:mc="http://schemas.openxmlformats.org/markup-compatibility/2006" xmlns:a14="http://schemas.microsoft.com/office/drawing/2010/main">
        <mc:Choice Requires="a14">
          <p:sp>
            <p:nvSpPr>
              <p:cNvPr id="9" name="矩形 8"/>
              <p:cNvSpPr/>
              <p:nvPr/>
            </p:nvSpPr>
            <p:spPr>
              <a:xfrm>
                <a:off x="1338568" y="783113"/>
                <a:ext cx="3979389"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𝑇𝑙𝑖𝑚</m:t>
                      </m:r>
                      <m:r>
                        <a:rPr lang="en-US" altLang="zh-TW">
                          <a:latin typeface="Cambria Math" panose="02040503050406030204" pitchFamily="18" charset="0"/>
                        </a:rPr>
                        <m:t> = </m:t>
                      </m:r>
                      <m:r>
                        <m:rPr>
                          <m:sty m:val="p"/>
                        </m:rPr>
                        <a:rPr lang="en-US" altLang="zh-TW">
                          <a:latin typeface="Cambria Math" panose="02040503050406030204" pitchFamily="18" charset="0"/>
                        </a:rPr>
                        <m:t>Q</m:t>
                      </m:r>
                      <m:r>
                        <a:rPr lang="en-US" altLang="zh-TW">
                          <a:latin typeface="Cambria Math" panose="02040503050406030204" pitchFamily="18" charset="0"/>
                        </a:rPr>
                        <m:t>10</m:t>
                      </m:r>
                      <m:r>
                        <a:rPr lang="en-US" altLang="zh-TW" i="1">
                          <a:latin typeface="Cambria Math" panose="02040503050406030204" pitchFamily="18" charset="0"/>
                        </a:rPr>
                        <m:t>∗</m:t>
                      </m:r>
                      <m:r>
                        <a:rPr lang="en-US" altLang="zh-TW">
                          <a:latin typeface="Cambria Math" panose="02040503050406030204" pitchFamily="18" charset="0"/>
                        </a:rPr>
                        <m:t> </m:t>
                      </m:r>
                      <m:r>
                        <m:rPr>
                          <m:sty m:val="p"/>
                        </m:rPr>
                        <a:rPr lang="en-US" altLang="zh-TW">
                          <a:latin typeface="Cambria Math" panose="02040503050406030204" pitchFamily="18" charset="0"/>
                        </a:rPr>
                        <m:t>exp</m:t>
                      </m:r>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m:rPr>
                                  <m:sty m:val="p"/>
                                </m:rPr>
                                <a:rPr lang="en-US" altLang="zh-TW">
                                  <a:latin typeface="Cambria Math" panose="02040503050406030204" pitchFamily="18" charset="0"/>
                                </a:rPr>
                                <m:t>T</m:t>
                              </m:r>
                              <m:r>
                                <a:rPr lang="en-US" altLang="zh-TW" i="1">
                                  <a:latin typeface="Cambria Math" panose="02040503050406030204" pitchFamily="18" charset="0"/>
                                </a:rPr>
                                <m:t>−</m:t>
                              </m:r>
                              <m:r>
                                <a:rPr lang="en-US" altLang="zh-TW">
                                  <a:latin typeface="Cambria Math" panose="02040503050406030204" pitchFamily="18" charset="0"/>
                                </a:rPr>
                                <m:t>20</m:t>
                              </m:r>
                            </m:num>
                            <m:den>
                              <m:r>
                                <a:rPr lang="en-US" altLang="zh-TW">
                                  <a:latin typeface="Cambria Math" panose="02040503050406030204" pitchFamily="18" charset="0"/>
                                </a:rPr>
                                <m:t>10</m:t>
                              </m:r>
                            </m:den>
                          </m:f>
                        </m:e>
                      </m:d>
                      <m:r>
                        <a:rPr lang="en-US" altLang="zh-TW">
                          <a:latin typeface="Cambria Math" panose="02040503050406030204" pitchFamily="18" charset="0"/>
                        </a:rPr>
                        <m:t> </m:t>
                      </m:r>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338568" y="783113"/>
                <a:ext cx="3979389" cy="714683"/>
              </a:xfrm>
              <a:prstGeom prst="rect">
                <a:avLst/>
              </a:prstGeom>
              <a:blipFill>
                <a:blip r:embed="rId3"/>
                <a:stretch>
                  <a:fillRect/>
                </a:stretch>
              </a:blipFill>
            </p:spPr>
            <p:txBody>
              <a:bodyPr/>
              <a:lstStyle/>
              <a:p>
                <a:r>
                  <a:rPr lang="zh-TW" altLang="en-US">
                    <a:noFill/>
                  </a:rPr>
                  <a:t> </a:t>
                </a:r>
              </a:p>
            </p:txBody>
          </p:sp>
        </mc:Fallback>
      </mc:AlternateContent>
      <p:sp>
        <p:nvSpPr>
          <p:cNvPr id="10" name="矩形 9"/>
          <p:cNvSpPr/>
          <p:nvPr/>
        </p:nvSpPr>
        <p:spPr>
          <a:xfrm>
            <a:off x="315883" y="1539340"/>
            <a:ext cx="11563003" cy="1200329"/>
          </a:xfrm>
          <a:prstGeom prst="rect">
            <a:avLst/>
          </a:prstGeom>
        </p:spPr>
        <p:txBody>
          <a:bodyPr wrap="square">
            <a:spAutoFit/>
          </a:bodyPr>
          <a:lstStyle/>
          <a:p>
            <a:r>
              <a:rPr lang="en-US" altLang="zh-TW" sz="2400" dirty="0"/>
              <a:t>Q10</a:t>
            </a:r>
          </a:p>
          <a:p>
            <a:pPr marL="342900" indent="-342900">
              <a:buFont typeface="Arial" panose="020B0604020202020204" pitchFamily="34" charset="0"/>
              <a:buChar char="•"/>
            </a:pPr>
            <a:r>
              <a:rPr lang="en-US" altLang="zh-TW" sz="2400" dirty="0"/>
              <a:t>Factor by which the rate increases when the temperature is raised by 10˚C</a:t>
            </a:r>
          </a:p>
          <a:p>
            <a:pPr marL="342900" indent="-342900">
              <a:buFont typeface="Arial" panose="020B0604020202020204" pitchFamily="34" charset="0"/>
              <a:buChar char="•"/>
            </a:pPr>
            <a:r>
              <a:rPr lang="en-US" altLang="zh-TW" sz="2400" dirty="0"/>
              <a:t>Usually 2 in biological systems</a:t>
            </a:r>
          </a:p>
        </p:txBody>
      </p:sp>
      <p:sp>
        <p:nvSpPr>
          <p:cNvPr id="8" name="矩形 7"/>
          <p:cNvSpPr/>
          <p:nvPr/>
        </p:nvSpPr>
        <p:spPr>
          <a:xfrm>
            <a:off x="2911642" y="697832"/>
            <a:ext cx="1503947" cy="841508"/>
          </a:xfrm>
          <a:prstGeom prst="rect">
            <a:avLst/>
          </a:prstGeom>
          <a:noFill/>
          <a:ln w="28575">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15882" y="3143413"/>
            <a:ext cx="6545835" cy="830997"/>
          </a:xfrm>
          <a:prstGeom prst="rect">
            <a:avLst/>
          </a:prstGeom>
        </p:spPr>
        <p:txBody>
          <a:bodyPr wrap="square">
            <a:spAutoFit/>
          </a:bodyPr>
          <a:lstStyle/>
          <a:p>
            <a:r>
              <a:rPr lang="en-US" altLang="zh-TW" sz="2400" dirty="0"/>
              <a:t>Biomass-specific maintenance respiration</a:t>
            </a:r>
          </a:p>
          <a:p>
            <a:pPr marL="342900" indent="-342900">
              <a:buFont typeface="Arial" panose="020B0604020202020204" pitchFamily="34" charset="0"/>
              <a:buChar char="•"/>
            </a:pPr>
            <a:r>
              <a:rPr lang="en-US" altLang="zh-TW" sz="2400" dirty="0"/>
              <a:t>Defined as 0.01/d at 20˚C </a:t>
            </a:r>
            <a:r>
              <a:rPr lang="en-US" altLang="zh-TW" dirty="0"/>
              <a:t>(van </a:t>
            </a:r>
            <a:r>
              <a:rPr lang="en-US" altLang="zh-TW" dirty="0" err="1"/>
              <a:t>Oevelen</a:t>
            </a:r>
            <a:r>
              <a:rPr lang="en-US" altLang="zh-TW" dirty="0"/>
              <a:t> et al., 2006 )</a:t>
            </a:r>
            <a:endParaRPr lang="zh-TW" altLang="en-US" sz="2400" dirty="0"/>
          </a:p>
        </p:txBody>
      </p:sp>
      <p:pic>
        <p:nvPicPr>
          <p:cNvPr id="13" name="圖片 12"/>
          <p:cNvPicPr>
            <a:picLocks noChangeAspect="1"/>
          </p:cNvPicPr>
          <p:nvPr/>
        </p:nvPicPr>
        <p:blipFill>
          <a:blip r:embed="rId4"/>
          <a:stretch>
            <a:fillRect/>
          </a:stretch>
        </p:blipFill>
        <p:spPr>
          <a:xfrm>
            <a:off x="8038705" y="2491773"/>
            <a:ext cx="3664512" cy="1067138"/>
          </a:xfrm>
          <a:prstGeom prst="rect">
            <a:avLst/>
          </a:prstGeom>
        </p:spPr>
      </p:pic>
      <mc:AlternateContent xmlns:mc="http://schemas.openxmlformats.org/markup-compatibility/2006" xmlns:a14="http://schemas.microsoft.com/office/drawing/2010/main">
        <mc:Choice Requires="a14">
          <p:sp>
            <p:nvSpPr>
              <p:cNvPr id="15" name="矩形 14"/>
              <p:cNvSpPr/>
              <p:nvPr/>
            </p:nvSpPr>
            <p:spPr>
              <a:xfrm>
                <a:off x="274638" y="4378154"/>
                <a:ext cx="11563003" cy="1014380"/>
              </a:xfrm>
              <a:prstGeom prst="rect">
                <a:avLst/>
              </a:prstGeom>
            </p:spPr>
            <p:txBody>
              <a:bodyPr wrap="square">
                <a:spAutoFit/>
              </a:bodyPr>
              <a:lstStyle/>
              <a:p>
                <a:r>
                  <a:rPr lang="en-US" altLang="zh-TW" sz="2400" dirty="0"/>
                  <a:t>Why bottom T &lt; 20 ˚C but </a:t>
                </a:r>
                <a:r>
                  <a:rPr lang="en-US" altLang="zh-TW" sz="2400" i="1" dirty="0" err="1"/>
                  <a:t>Tlim</a:t>
                </a:r>
                <a:r>
                  <a:rPr lang="en-US" altLang="zh-TW" sz="2400" i="1" dirty="0"/>
                  <a:t> &gt; 1?</a:t>
                </a:r>
              </a:p>
              <a:p>
                <a:pPr marL="342900" indent="-342900">
                  <a:buFont typeface="Arial" panose="020B0604020202020204" pitchFamily="34" charset="0"/>
                  <a:buChar char="•"/>
                </a:pPr>
                <a14:m>
                  <m:oMath xmlns:m="http://schemas.openxmlformats.org/officeDocument/2006/math">
                    <m:r>
                      <a:rPr lang="en-US" altLang="zh-TW" sz="2400">
                        <a:latin typeface="Cambria Math" panose="02040503050406030204" pitchFamily="18" charset="0"/>
                      </a:rPr>
                      <m:t> </m:t>
                    </m:r>
                    <m:r>
                      <m:rPr>
                        <m:sty m:val="p"/>
                      </m:rPr>
                      <a:rPr lang="en-US" altLang="zh-TW" sz="2400">
                        <a:latin typeface="Cambria Math" panose="02040503050406030204" pitchFamily="18" charset="0"/>
                      </a:rPr>
                      <m:t>exp</m:t>
                    </m:r>
                    <m:d>
                      <m:dPr>
                        <m:ctrlPr>
                          <a:rPr lang="zh-TW" altLang="zh-TW" sz="2400" i="1">
                            <a:latin typeface="Cambria Math" panose="02040503050406030204" pitchFamily="18" charset="0"/>
                          </a:rPr>
                        </m:ctrlPr>
                      </m:dPr>
                      <m:e>
                        <m:f>
                          <m:fPr>
                            <m:ctrlPr>
                              <a:rPr lang="zh-TW" altLang="zh-TW" sz="2400" i="1">
                                <a:latin typeface="Cambria Math" panose="02040503050406030204" pitchFamily="18" charset="0"/>
                              </a:rPr>
                            </m:ctrlPr>
                          </m:fPr>
                          <m:num>
                            <m:r>
                              <m:rPr>
                                <m:sty m:val="p"/>
                              </m:rPr>
                              <a:rPr lang="en-US" altLang="zh-TW" sz="2400">
                                <a:latin typeface="Cambria Math" panose="02040503050406030204" pitchFamily="18" charset="0"/>
                              </a:rPr>
                              <m:t>T</m:t>
                            </m:r>
                            <m:r>
                              <a:rPr lang="en-US" altLang="zh-TW" sz="2400" i="1">
                                <a:latin typeface="Cambria Math" panose="02040503050406030204" pitchFamily="18" charset="0"/>
                              </a:rPr>
                              <m:t>−</m:t>
                            </m:r>
                            <m:r>
                              <a:rPr lang="en-US" altLang="zh-TW" sz="2400">
                                <a:latin typeface="Cambria Math" panose="02040503050406030204" pitchFamily="18" charset="0"/>
                              </a:rPr>
                              <m:t>20</m:t>
                            </m:r>
                          </m:num>
                          <m:den>
                            <m:r>
                              <a:rPr lang="en-US" altLang="zh-TW" sz="2400">
                                <a:latin typeface="Cambria Math" panose="02040503050406030204" pitchFamily="18" charset="0"/>
                              </a:rPr>
                              <m:t>10</m:t>
                            </m:r>
                          </m:den>
                        </m:f>
                      </m:e>
                    </m:d>
                    <m:r>
                      <a:rPr lang="en-US" altLang="zh-TW" sz="2400">
                        <a:latin typeface="Cambria Math" panose="02040503050406030204" pitchFamily="18" charset="0"/>
                      </a:rPr>
                      <m:t> </m:t>
                    </m:r>
                  </m:oMath>
                </a14:m>
                <a:r>
                  <a:rPr lang="en-US" altLang="zh-TW" sz="2400" dirty="0"/>
                  <a:t> used to correct Q10 -&gt; max</a:t>
                </a:r>
                <a:r>
                  <a:rPr lang="en-US" altLang="zh-TW" sz="2400" i="1" dirty="0"/>
                  <a:t> </a:t>
                </a:r>
                <a:r>
                  <a:rPr lang="en-US" altLang="zh-TW" sz="2400" i="1" dirty="0" err="1"/>
                  <a:t>Tlim</a:t>
                </a:r>
                <a:r>
                  <a:rPr lang="en-US" altLang="zh-TW" sz="2400" i="1" dirty="0"/>
                  <a:t> </a:t>
                </a:r>
                <a:r>
                  <a:rPr lang="en-US" altLang="zh-TW" sz="2400" dirty="0"/>
                  <a:t>= 2 when bottom T = 20 ˚C</a:t>
                </a:r>
              </a:p>
            </p:txBody>
          </p:sp>
        </mc:Choice>
        <mc:Fallback xmlns="">
          <p:sp>
            <p:nvSpPr>
              <p:cNvPr id="15" name="矩形 14"/>
              <p:cNvSpPr>
                <a:spLocks noRot="1" noChangeAspect="1" noMove="1" noResize="1" noEditPoints="1" noAdjustHandles="1" noChangeArrowheads="1" noChangeShapeType="1" noTextEdit="1"/>
              </p:cNvSpPr>
              <p:nvPr/>
            </p:nvSpPr>
            <p:spPr>
              <a:xfrm>
                <a:off x="274638" y="4378154"/>
                <a:ext cx="11563003" cy="1014380"/>
              </a:xfrm>
              <a:prstGeom prst="rect">
                <a:avLst/>
              </a:prstGeom>
              <a:blipFill>
                <a:blip r:embed="rId5"/>
                <a:stretch>
                  <a:fillRect l="-791" t="-4790" b="-41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32565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p:cNvSpPr>
            <a:spLocks noChangeArrowheads="1"/>
          </p:cNvSpPr>
          <p:nvPr/>
        </p:nvSpPr>
        <p:spPr bwMode="auto">
          <a:xfrm>
            <a:off x="274638" y="878845"/>
            <a:ext cx="5839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zh-TW" altLang="en-US" sz="2800" dirty="0"/>
              <a:t>How </a:t>
            </a:r>
            <a:r>
              <a:rPr lang="en-US" altLang="zh-TW" sz="2800" dirty="0"/>
              <a:t>was </a:t>
            </a:r>
            <a:r>
              <a:rPr lang="zh-TW" altLang="en-US" sz="2800" dirty="0"/>
              <a:t>OU converted to carbon unit:</a:t>
            </a:r>
          </a:p>
        </p:txBody>
      </p:sp>
      <p:sp>
        <p:nvSpPr>
          <p:cNvPr id="5" name="矩形 4"/>
          <p:cNvSpPr/>
          <p:nvPr/>
        </p:nvSpPr>
        <p:spPr>
          <a:xfrm>
            <a:off x="274638" y="1720840"/>
            <a:ext cx="8869362" cy="2554545"/>
          </a:xfrm>
          <a:prstGeom prst="rect">
            <a:avLst/>
          </a:prstGeom>
        </p:spPr>
        <p:txBody>
          <a:bodyPr wrap="square">
            <a:spAutoFit/>
          </a:bodyPr>
          <a:lstStyle/>
          <a:p>
            <a:r>
              <a:rPr lang="zh-TW" altLang="en-US" sz="2000" dirty="0"/>
              <a:t>TOU</a:t>
            </a:r>
            <a:r>
              <a:rPr lang="en-US" altLang="zh-TW" sz="2000" dirty="0"/>
              <a:t>: from</a:t>
            </a:r>
            <a:r>
              <a:rPr lang="zh-TW" altLang="en-US" sz="2000" dirty="0"/>
              <a:t> (mmol O2/m2/d) to carbon unit(mg C/m2/d)</a:t>
            </a:r>
          </a:p>
          <a:p>
            <a:r>
              <a:rPr lang="zh-TW" altLang="en-US" sz="2000" dirty="0"/>
              <a:t>   </a:t>
            </a:r>
            <a:r>
              <a:rPr lang="en-US" altLang="zh-TW" sz="2000" dirty="0"/>
              <a:t>1. </a:t>
            </a:r>
            <a:r>
              <a:rPr lang="zh-TW" altLang="en-US" sz="2000" dirty="0"/>
              <a:t>mmolO2 -&gt; mgO2:  33.191  mgO2/mmolO2 </a:t>
            </a:r>
          </a:p>
          <a:p>
            <a:r>
              <a:rPr lang="en-US" altLang="zh-TW" sz="2000" dirty="0"/>
              <a:t>   2. </a:t>
            </a:r>
            <a:r>
              <a:rPr lang="zh-TW" altLang="en-US" sz="2000" dirty="0"/>
              <a:t>mgO2 -&gt; mgC   :  0.309   mgC/mgO2  </a:t>
            </a:r>
          </a:p>
          <a:p>
            <a:r>
              <a:rPr lang="zh-TW" altLang="en-US" sz="2000" dirty="0"/>
              <a:t>   </a:t>
            </a:r>
            <a:r>
              <a:rPr lang="en-US" altLang="zh-TW" sz="2000" dirty="0"/>
              <a:t>3. </a:t>
            </a:r>
            <a:r>
              <a:rPr lang="zh-TW" altLang="en-US" sz="2000" dirty="0"/>
              <a:t>TOU=In_situ_DO_flux*(-1)*33.191*0.309</a:t>
            </a:r>
            <a:endParaRPr lang="en-US" altLang="zh-TW" sz="2000" dirty="0"/>
          </a:p>
          <a:p>
            <a:endParaRPr lang="zh-TW" altLang="en-US" sz="2000" dirty="0"/>
          </a:p>
          <a:p>
            <a:r>
              <a:rPr lang="zh-TW" altLang="en-US" sz="2000" dirty="0"/>
              <a:t>DOU: </a:t>
            </a:r>
            <a:r>
              <a:rPr lang="en-US" altLang="zh-TW" sz="2000" dirty="0"/>
              <a:t>from </a:t>
            </a:r>
            <a:r>
              <a:rPr lang="zh-TW" altLang="en-US" sz="2000" dirty="0"/>
              <a:t>nmol/ cm</a:t>
            </a:r>
            <a:r>
              <a:rPr lang="zh-TW" altLang="en-US" sz="2000" baseline="30000" dirty="0"/>
              <a:t>2</a:t>
            </a:r>
            <a:r>
              <a:rPr lang="zh-TW" altLang="en-US" sz="2000" dirty="0"/>
              <a:t>/ s -&gt; mmol/ m</a:t>
            </a:r>
            <a:r>
              <a:rPr lang="zh-TW" altLang="en-US" sz="2000" baseline="30000" dirty="0"/>
              <a:t>2</a:t>
            </a:r>
            <a:r>
              <a:rPr lang="zh-TW" altLang="en-US" sz="2000" dirty="0"/>
              <a:t>/ d</a:t>
            </a:r>
          </a:p>
          <a:p>
            <a:r>
              <a:rPr lang="en-US" altLang="zh-TW" sz="2000" dirty="0"/>
              <a:t>    1. </a:t>
            </a:r>
            <a:r>
              <a:rPr lang="zh-TW" altLang="en-US" sz="2000" dirty="0"/>
              <a:t>1e4*3600*24/1e6 = 864</a:t>
            </a:r>
          </a:p>
          <a:p>
            <a:r>
              <a:rPr lang="en-US" altLang="zh-TW" sz="2000" dirty="0"/>
              <a:t>    2. </a:t>
            </a:r>
            <a:r>
              <a:rPr lang="zh-TW" altLang="en-US" sz="2000" dirty="0"/>
              <a:t>DOU=In_situ_Integrated_Prod*(-864)*33.191*0.309</a:t>
            </a:r>
          </a:p>
        </p:txBody>
      </p:sp>
      <p:pic>
        <p:nvPicPr>
          <p:cNvPr id="2050" name="Picture 2" descr="One complete solution to generate, study and analyze microprofi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0" y="1183946"/>
            <a:ext cx="4572000" cy="3135086"/>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6756400" y="1263881"/>
            <a:ext cx="2527300" cy="369332"/>
          </a:xfrm>
          <a:prstGeom prst="rect">
            <a:avLst/>
          </a:prstGeom>
          <a:noFill/>
        </p:spPr>
        <p:txBody>
          <a:bodyPr wrap="square" rtlCol="0">
            <a:spAutoFit/>
          </a:bodyPr>
          <a:lstStyle/>
          <a:p>
            <a:r>
              <a:rPr lang="en-US" altLang="zh-TW" dirty="0"/>
              <a:t>Used Berg’s calculator</a:t>
            </a:r>
            <a:endParaRPr lang="zh-TW" altLang="en-US" dirty="0"/>
          </a:p>
        </p:txBody>
      </p:sp>
    </p:spTree>
    <p:extLst>
      <p:ext uri="{BB962C8B-B14F-4D97-AF65-F5344CB8AC3E}">
        <p14:creationId xmlns:p14="http://schemas.microsoft.com/office/powerpoint/2010/main" val="1777382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274638" y="878845"/>
            <a:ext cx="108626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How about adjusting the TOC stock to the same deposition elapsed time?</a:t>
            </a:r>
            <a:endParaRPr lang="zh-TW" altLang="en-US" sz="2800" dirty="0"/>
          </a:p>
        </p:txBody>
      </p:sp>
      <p:sp>
        <p:nvSpPr>
          <p:cNvPr id="6" name="矩形 5"/>
          <p:cNvSpPr/>
          <p:nvPr/>
        </p:nvSpPr>
        <p:spPr>
          <a:xfrm>
            <a:off x="315883" y="1539340"/>
            <a:ext cx="10974417" cy="3785652"/>
          </a:xfrm>
          <a:prstGeom prst="rect">
            <a:avLst/>
          </a:prstGeom>
        </p:spPr>
        <p:txBody>
          <a:bodyPr wrap="square">
            <a:spAutoFit/>
          </a:bodyPr>
          <a:lstStyle/>
          <a:p>
            <a:r>
              <a:rPr lang="en-US" altLang="zh-TW" sz="2400" dirty="0"/>
              <a:t>GC1 and GS1 have different mass accumulation rates, hence 10 cm depth refers to different </a:t>
            </a:r>
            <a:r>
              <a:rPr lang="en-US" altLang="zh-TW" sz="2400" dirty="0" err="1"/>
              <a:t>cumulation</a:t>
            </a:r>
            <a:r>
              <a:rPr lang="en-US" altLang="zh-TW" sz="2400" dirty="0"/>
              <a:t> history</a:t>
            </a:r>
          </a:p>
          <a:p>
            <a:pPr marL="342900" indent="-342900">
              <a:buFont typeface="Arial" panose="020B0604020202020204" pitchFamily="34" charset="0"/>
              <a:buChar char="•"/>
            </a:pPr>
            <a:r>
              <a:rPr lang="en-US" altLang="zh-TW" sz="2400" dirty="0"/>
              <a:t>Only focus the range of biological activity-&gt;10 cm</a:t>
            </a:r>
          </a:p>
          <a:p>
            <a:endParaRPr lang="en-US" altLang="zh-TW" sz="2400" dirty="0"/>
          </a:p>
          <a:p>
            <a:r>
              <a:rPr lang="en-US" altLang="zh-TW" sz="2400" dirty="0"/>
              <a:t>Contradictory:</a:t>
            </a:r>
            <a:r>
              <a:rPr lang="zh-TW" altLang="en-US" sz="2400" dirty="0"/>
              <a:t> </a:t>
            </a:r>
            <a:endParaRPr lang="en-US" altLang="zh-TW" sz="2400" dirty="0"/>
          </a:p>
          <a:p>
            <a:r>
              <a:rPr lang="en-US" altLang="zh-TW" sz="2400" dirty="0"/>
              <a:t>OC flux (Pb-210-based estimates) is insufficient to sustain the system</a:t>
            </a:r>
          </a:p>
          <a:p>
            <a:r>
              <a:rPr lang="en-US" altLang="zh-TW" sz="2400" dirty="0"/>
              <a:t>                                     </a:t>
            </a:r>
            <a:r>
              <a:rPr lang="en-US" altLang="zh-TW" sz="2400" dirty="0" err="1"/>
              <a:t>v.s</a:t>
            </a:r>
            <a:r>
              <a:rPr lang="en-US" altLang="zh-TW" sz="2400" dirty="0"/>
              <a:t>.</a:t>
            </a:r>
          </a:p>
          <a:p>
            <a:r>
              <a:rPr lang="en-US" altLang="zh-TW" sz="2400" dirty="0"/>
              <a:t>OC turnover time is decades to a century</a:t>
            </a:r>
          </a:p>
          <a:p>
            <a:pPr marL="342900" indent="-342900">
              <a:buFont typeface="Arial" panose="020B0604020202020204" pitchFamily="34" charset="0"/>
              <a:buChar char="•"/>
            </a:pPr>
            <a:r>
              <a:rPr lang="en-US" altLang="zh-TW" sz="2400" dirty="0"/>
              <a:t>Turnover=Carbon/Oxygen Utilization (biologically concerned)</a:t>
            </a:r>
          </a:p>
          <a:p>
            <a:pPr marL="342900" indent="-342900">
              <a:buFont typeface="Arial" panose="020B0604020202020204" pitchFamily="34" charset="0"/>
              <a:buChar char="•"/>
            </a:pPr>
            <a:r>
              <a:rPr lang="en-US" altLang="zh-TW" sz="2400" dirty="0"/>
              <a:t>There are still other processes in the system</a:t>
            </a:r>
          </a:p>
        </p:txBody>
      </p:sp>
    </p:spTree>
    <p:extLst>
      <p:ext uri="{BB962C8B-B14F-4D97-AF65-F5344CB8AC3E}">
        <p14:creationId xmlns:p14="http://schemas.microsoft.com/office/powerpoint/2010/main" val="671977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p:cNvGrpSpPr/>
          <p:nvPr/>
        </p:nvGrpSpPr>
        <p:grpSpPr>
          <a:xfrm>
            <a:off x="2814638" y="1611243"/>
            <a:ext cx="11398603" cy="1346200"/>
            <a:chOff x="414435" y="5295900"/>
            <a:chExt cx="11398603" cy="1346200"/>
          </a:xfrm>
        </p:grpSpPr>
        <p:pic>
          <p:nvPicPr>
            <p:cNvPr id="3" name="圖片 2"/>
            <p:cNvPicPr>
              <a:picLocks noChangeAspect="1"/>
            </p:cNvPicPr>
            <p:nvPr/>
          </p:nvPicPr>
          <p:blipFill rotWithShape="1">
            <a:blip r:embed="rId2"/>
            <a:srcRect l="7500" t="20371" r="12361" b="62803"/>
            <a:stretch/>
          </p:blipFill>
          <p:spPr>
            <a:xfrm>
              <a:off x="414435" y="5295900"/>
              <a:ext cx="11398603" cy="1346200"/>
            </a:xfrm>
            <a:prstGeom prst="rect">
              <a:avLst/>
            </a:prstGeom>
          </p:spPr>
        </p:pic>
        <p:sp>
          <p:nvSpPr>
            <p:cNvPr id="4" name="矩形 3"/>
            <p:cNvSpPr/>
            <p:nvPr/>
          </p:nvSpPr>
          <p:spPr>
            <a:xfrm>
              <a:off x="4622801" y="6479351"/>
              <a:ext cx="368299" cy="1627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3727450" y="5333627"/>
              <a:ext cx="2527300" cy="369332"/>
            </a:xfrm>
            <a:prstGeom prst="rect">
              <a:avLst/>
            </a:prstGeom>
            <a:noFill/>
          </p:spPr>
          <p:txBody>
            <a:bodyPr wrap="square" rtlCol="0">
              <a:spAutoFit/>
            </a:bodyPr>
            <a:lstStyle/>
            <a:p>
              <a:r>
                <a:rPr lang="en-US" altLang="zh-TW" dirty="0"/>
                <a:t>Morse &amp; Beazley, 2008</a:t>
              </a:r>
              <a:endParaRPr lang="zh-TW" altLang="en-US" dirty="0"/>
            </a:p>
          </p:txBody>
        </p:sp>
      </p:grpSp>
      <p:sp>
        <p:nvSpPr>
          <p:cNvPr id="6" name="矩形 6"/>
          <p:cNvSpPr>
            <a:spLocks noChangeArrowheads="1"/>
          </p:cNvSpPr>
          <p:nvPr/>
        </p:nvSpPr>
        <p:spPr bwMode="auto">
          <a:xfrm>
            <a:off x="274638" y="878845"/>
            <a:ext cx="68935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2800" dirty="0"/>
              <a:t>Why OC in GPSC is only half of other canyons?</a:t>
            </a:r>
            <a:endParaRPr lang="zh-TW" altLang="en-US" sz="2800" dirty="0"/>
          </a:p>
        </p:txBody>
      </p:sp>
      <p:sp>
        <p:nvSpPr>
          <p:cNvPr id="8" name="矩形 7"/>
          <p:cNvSpPr/>
          <p:nvPr/>
        </p:nvSpPr>
        <p:spPr>
          <a:xfrm>
            <a:off x="276579" y="1576457"/>
            <a:ext cx="8869362" cy="707886"/>
          </a:xfrm>
          <a:prstGeom prst="rect">
            <a:avLst/>
          </a:prstGeom>
        </p:spPr>
        <p:txBody>
          <a:bodyPr wrap="square">
            <a:spAutoFit/>
          </a:bodyPr>
          <a:lstStyle/>
          <a:p>
            <a:pPr marL="342900" indent="-342900">
              <a:buFont typeface="Arial" panose="020B0604020202020204" pitchFamily="34" charset="0"/>
              <a:buChar char="•"/>
            </a:pPr>
            <a:r>
              <a:rPr lang="en-US" altLang="zh-TW" sz="2000" dirty="0"/>
              <a:t>Mississippi Canyon</a:t>
            </a:r>
          </a:p>
          <a:p>
            <a:pPr marL="800100" lvl="1" indent="-342900">
              <a:buFont typeface="Arial" panose="020B0604020202020204" pitchFamily="34" charset="0"/>
              <a:buChar char="•"/>
            </a:pPr>
            <a:r>
              <a:rPr lang="en-US" altLang="zh-TW" sz="2000" dirty="0"/>
              <a:t>High TOC</a:t>
            </a:r>
            <a:endParaRPr lang="zh-TW" altLang="en-US" sz="2000" dirty="0"/>
          </a:p>
        </p:txBody>
      </p:sp>
      <p:sp>
        <p:nvSpPr>
          <p:cNvPr id="9" name="矩形 8"/>
          <p:cNvSpPr/>
          <p:nvPr/>
        </p:nvSpPr>
        <p:spPr>
          <a:xfrm>
            <a:off x="276579" y="3113851"/>
            <a:ext cx="8869362" cy="707886"/>
          </a:xfrm>
          <a:prstGeom prst="rect">
            <a:avLst/>
          </a:prstGeom>
        </p:spPr>
        <p:txBody>
          <a:bodyPr wrap="square">
            <a:spAutoFit/>
          </a:bodyPr>
          <a:lstStyle/>
          <a:p>
            <a:pPr marL="342900" indent="-342900">
              <a:buFont typeface="Arial" panose="020B0604020202020204" pitchFamily="34" charset="0"/>
              <a:buChar char="•"/>
            </a:pPr>
            <a:r>
              <a:rPr lang="en-US" altLang="zh-TW" sz="2000" dirty="0" err="1"/>
              <a:t>Nazaré</a:t>
            </a:r>
            <a:r>
              <a:rPr lang="en-US" altLang="zh-TW" sz="2000" dirty="0"/>
              <a:t> Canyon </a:t>
            </a:r>
          </a:p>
          <a:p>
            <a:pPr marL="800100" lvl="1" indent="-342900">
              <a:buFont typeface="Arial" panose="020B0604020202020204" pitchFamily="34" charset="0"/>
              <a:buChar char="•"/>
            </a:pPr>
            <a:r>
              <a:rPr lang="en-US" altLang="zh-TW" sz="2000" dirty="0"/>
              <a:t>Well-studied</a:t>
            </a:r>
            <a:endParaRPr lang="zh-TW" altLang="en-US" sz="2000" dirty="0"/>
          </a:p>
        </p:txBody>
      </p:sp>
      <p:sp>
        <p:nvSpPr>
          <p:cNvPr id="11" name="矩形 10"/>
          <p:cNvSpPr/>
          <p:nvPr/>
        </p:nvSpPr>
        <p:spPr>
          <a:xfrm>
            <a:off x="1165578" y="3821737"/>
            <a:ext cx="10404121" cy="2554545"/>
          </a:xfrm>
          <a:prstGeom prst="rect">
            <a:avLst/>
          </a:prstGeom>
        </p:spPr>
        <p:txBody>
          <a:bodyPr wrap="square">
            <a:spAutoFit/>
          </a:bodyPr>
          <a:lstStyle/>
          <a:p>
            <a:pPr marL="342900" indent="-342900">
              <a:buFont typeface="Arial" panose="020B0604020202020204" pitchFamily="34" charset="0"/>
              <a:buChar char="•"/>
            </a:pPr>
            <a:r>
              <a:rPr lang="en-US" altLang="zh-TW" sz="2000" dirty="0"/>
              <a:t>Labile detritus:</a:t>
            </a:r>
            <a:r>
              <a:rPr lang="zh-TW" altLang="en-US" sz="2000" dirty="0"/>
              <a:t> </a:t>
            </a:r>
            <a:r>
              <a:rPr lang="en-US" altLang="zh-TW" sz="2000" dirty="0"/>
              <a:t>all carbon associated with chlorophyll a</a:t>
            </a:r>
          </a:p>
          <a:p>
            <a:pPr marL="800100" lvl="1" indent="-342900">
              <a:buFont typeface="Arial" panose="020B0604020202020204" pitchFamily="34" charset="0"/>
              <a:buChar char="•"/>
            </a:pPr>
            <a:r>
              <a:rPr lang="en-US" altLang="zh-TW" sz="2000" dirty="0"/>
              <a:t>Chlorophyll a concentrations were taken from the top 5 cm in sediments, converted to carbon units</a:t>
            </a:r>
          </a:p>
          <a:p>
            <a:pPr marL="342900" indent="-342900">
              <a:buFont typeface="Arial" panose="020B0604020202020204" pitchFamily="34" charset="0"/>
              <a:buChar char="•"/>
            </a:pPr>
            <a:r>
              <a:rPr lang="en-US" altLang="zh-TW" sz="2000" dirty="0"/>
              <a:t>Semi-labile detritus: sum of the carbohydrates, lipids and proteins (i.e., </a:t>
            </a:r>
            <a:r>
              <a:rPr lang="en-US" altLang="zh-TW" sz="2000" dirty="0" err="1"/>
              <a:t>biopolymeric</a:t>
            </a:r>
            <a:r>
              <a:rPr lang="en-US" altLang="zh-TW" sz="2000" dirty="0"/>
              <a:t> carbon). </a:t>
            </a:r>
          </a:p>
          <a:p>
            <a:pPr marL="800100" lvl="1" indent="-342900">
              <a:buFont typeface="Arial" panose="020B0604020202020204" pitchFamily="34" charset="0"/>
              <a:buChar char="•"/>
            </a:pPr>
            <a:r>
              <a:rPr lang="en-US" altLang="zh-TW" sz="2000" dirty="0" err="1"/>
              <a:t>Biopolymeric</a:t>
            </a:r>
            <a:r>
              <a:rPr lang="en-US" altLang="zh-TW" sz="2000" dirty="0"/>
              <a:t> carbon concentrations were measured only in the top 1 cm and were linearly extrapolated to 5 cm depth</a:t>
            </a:r>
          </a:p>
          <a:p>
            <a:pPr marL="342900" indent="-342900">
              <a:buFont typeface="Arial" panose="020B0604020202020204" pitchFamily="34" charset="0"/>
              <a:buChar char="•"/>
            </a:pPr>
            <a:r>
              <a:rPr lang="en-US" altLang="zh-TW" sz="2000" dirty="0"/>
              <a:t>Refractory detritus: degradable fraction of the particulate organic carbon in the top 5 cm of the sediment minus labile + semi-labile detritus</a:t>
            </a:r>
            <a:endParaRPr lang="zh-TW" altLang="en-US" sz="2000" dirty="0"/>
          </a:p>
        </p:txBody>
      </p:sp>
    </p:spTree>
    <p:extLst>
      <p:ext uri="{BB962C8B-B14F-4D97-AF65-F5344CB8AC3E}">
        <p14:creationId xmlns:p14="http://schemas.microsoft.com/office/powerpoint/2010/main" val="4161293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dirty="0">
                <a:ea typeface="標楷體" panose="03000509000000000000" pitchFamily="65" charset="-120"/>
              </a:rPr>
              <a:t>Topological food web structure</a:t>
            </a:r>
            <a:endParaRPr lang="zh-TW" altLang="en-US" sz="2800" dirty="0"/>
          </a:p>
        </p:txBody>
      </p:sp>
      <p:graphicFrame>
        <p:nvGraphicFramePr>
          <p:cNvPr id="6" name="表格 5"/>
          <p:cNvGraphicFramePr>
            <a:graphicFrameLocks noGrp="1"/>
          </p:cNvGraphicFramePr>
          <p:nvPr>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a:t>SYM</a:t>
                      </a:r>
                      <a:endParaRPr lang="zh-TW" altLang="en-US" sz="1400" dirty="0">
                        <a:latin typeface="+mn-lt"/>
                      </a:endParaRPr>
                    </a:p>
                  </a:txBody>
                  <a:tcPr marL="80532" marR="80532" marT="40266" marB="40266"/>
                </a:tc>
                <a:tc>
                  <a:txBody>
                    <a:bodyPr/>
                    <a:lstStyle/>
                    <a:p>
                      <a:r>
                        <a:rPr lang="en-US" altLang="zh-TW" sz="1400" dirty="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a:t>POC-&gt;SED</a:t>
                      </a:r>
                      <a:endParaRPr lang="zh-TW" altLang="en-US" sz="1400" dirty="0">
                        <a:latin typeface="+mn-lt"/>
                      </a:endParaRPr>
                    </a:p>
                  </a:txBody>
                  <a:tcPr marL="80532" marR="80532" marT="40266" marB="40266"/>
                </a:tc>
                <a:tc>
                  <a:txBody>
                    <a:bodyPr/>
                    <a:lstStyle/>
                    <a:p>
                      <a:r>
                        <a:rPr lang="en-US" altLang="zh-TW" sz="1400" dirty="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a:t>SED-&gt;EXP_S</a:t>
                      </a:r>
                      <a:endParaRPr lang="zh-TW" altLang="en-US" sz="1400" dirty="0">
                        <a:latin typeface="+mn-lt"/>
                      </a:endParaRPr>
                    </a:p>
                  </a:txBody>
                  <a:tcPr marL="80532" marR="80532" marT="40266" marB="40266"/>
                </a:tc>
                <a:tc>
                  <a:txBody>
                    <a:bodyPr/>
                    <a:lstStyle/>
                    <a:p>
                      <a:r>
                        <a:rPr lang="en-US" altLang="zh-TW" sz="1400" dirty="0"/>
                        <a:t>Sediment</a:t>
                      </a:r>
                      <a:r>
                        <a:rPr lang="en-US" altLang="zh-TW" sz="1400" baseline="0" dirty="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t>Bacteria</a:t>
                      </a:r>
                      <a:r>
                        <a:rPr lang="en-US" altLang="zh-TW" sz="1400" baseline="0" dirty="0"/>
                        <a:t> feed on detritus OC</a:t>
                      </a:r>
                      <a:endParaRPr lang="zh-TW" altLang="en-US" sz="1400" dirty="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a:t>Bacteria feces deposit on sediment</a:t>
                      </a:r>
                      <a:endParaRPr lang="zh-TW" altLang="en-US" sz="1400" dirty="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Meiofauna</a:t>
                      </a:r>
                      <a:r>
                        <a:rPr lang="en-US" altLang="zh-TW" sz="1400" baseline="0" dirty="0"/>
                        <a:t> feed on detritus OC</a:t>
                      </a:r>
                      <a:endParaRPr lang="zh-TW" altLang="en-US" sz="1400" dirty="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a:t>Meiofauna</a:t>
                      </a:r>
                      <a:r>
                        <a:rPr lang="en-US" altLang="zh-TW" sz="1400" baseline="0" dirty="0"/>
                        <a:t> feces deposit on sediment</a:t>
                      </a:r>
                      <a:endParaRPr lang="zh-TW" altLang="en-US" sz="1400" dirty="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Macrofauna</a:t>
                      </a:r>
                      <a:r>
                        <a:rPr lang="en-US" altLang="zh-TW" sz="1400" baseline="0" dirty="0"/>
                        <a:t> feed on detritus OC</a:t>
                      </a:r>
                      <a:endParaRPr lang="zh-TW" altLang="en-US" sz="1400" dirty="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a:t>Macrofauna</a:t>
                      </a:r>
                      <a:r>
                        <a:rPr lang="en-US" altLang="zh-TW" sz="1400" baseline="0" dirty="0"/>
                        <a:t> feces deposit on sediment</a:t>
                      </a:r>
                      <a:endParaRPr lang="zh-TW" altLang="en-US" sz="1400" dirty="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a:t>BAC-&gt;MEI</a:t>
                      </a:r>
                      <a:endParaRPr lang="zh-TW" altLang="en-US" sz="1400" dirty="0">
                        <a:latin typeface="+mn-lt"/>
                      </a:endParaRPr>
                    </a:p>
                  </a:txBody>
                  <a:tcPr marL="80532" marR="80532" marT="40266" marB="40266"/>
                </a:tc>
                <a:tc>
                  <a:txBody>
                    <a:bodyPr/>
                    <a:lstStyle/>
                    <a:p>
                      <a:r>
                        <a:rPr lang="en-US" altLang="zh-TW" sz="1400" dirty="0" err="1"/>
                        <a:t>Meiofauna</a:t>
                      </a:r>
                      <a:r>
                        <a:rPr lang="en-US" altLang="zh-TW" sz="1400" dirty="0"/>
                        <a:t> feed</a:t>
                      </a:r>
                      <a:r>
                        <a:rPr lang="en-US" altLang="zh-TW" sz="1400" baseline="0" dirty="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a:t>BAC-&gt;MAC</a:t>
                      </a:r>
                      <a:endParaRPr lang="zh-TW" altLang="en-US" sz="1400" dirty="0">
                        <a:latin typeface="+mn-lt"/>
                      </a:endParaRPr>
                    </a:p>
                  </a:txBody>
                  <a:tcPr marL="80532" marR="80532" marT="40266" marB="40266"/>
                </a:tc>
                <a:tc>
                  <a:txBody>
                    <a:bodyPr/>
                    <a:lstStyle/>
                    <a:p>
                      <a:r>
                        <a:rPr lang="en-US" altLang="zh-TW" sz="1400" dirty="0" err="1"/>
                        <a:t>Macrofauna</a:t>
                      </a:r>
                      <a:r>
                        <a:rPr lang="en-US" altLang="zh-TW" sz="1400" baseline="0" dirty="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a:t>MEI-&gt;MAC</a:t>
                      </a:r>
                      <a:endParaRPr lang="zh-TW" altLang="en-US" sz="1400" dirty="0">
                        <a:latin typeface="+mn-lt"/>
                      </a:endParaRPr>
                    </a:p>
                  </a:txBody>
                  <a:tcPr marL="80532" marR="80532" marT="40266" marB="40266"/>
                </a:tc>
                <a:tc>
                  <a:txBody>
                    <a:bodyPr/>
                    <a:lstStyle/>
                    <a:p>
                      <a:r>
                        <a:rPr lang="en-US" altLang="zh-TW" sz="1400" dirty="0" err="1"/>
                        <a:t>Macrofauna</a:t>
                      </a:r>
                      <a:r>
                        <a:rPr lang="en-US" altLang="zh-TW" sz="1400" dirty="0"/>
                        <a:t> feed on</a:t>
                      </a:r>
                      <a:r>
                        <a:rPr lang="en-US" altLang="zh-TW" sz="1400" baseline="0" dirty="0"/>
                        <a:t> </a:t>
                      </a:r>
                      <a:r>
                        <a:rPr lang="en-US" altLang="zh-TW" sz="1400" baseline="0" dirty="0" err="1"/>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a:t>MEI-&gt;EXP_B</a:t>
                      </a:r>
                      <a:endParaRPr lang="zh-TW" altLang="en-US" sz="1400" dirty="0">
                        <a:latin typeface="+mn-lt"/>
                      </a:endParaRPr>
                    </a:p>
                  </a:txBody>
                  <a:tcPr marL="80532" marR="80532" marT="40266" marB="40266"/>
                </a:tc>
                <a:tc>
                  <a:txBody>
                    <a:bodyPr/>
                    <a:lstStyle/>
                    <a:p>
                      <a:r>
                        <a:rPr lang="en-US" altLang="zh-TW" sz="1400" baseline="0" dirty="0" err="1"/>
                        <a:t>Meiofauna</a:t>
                      </a:r>
                      <a:r>
                        <a:rPr lang="en-US" altLang="zh-TW" sz="1400" baseline="0" dirty="0"/>
                        <a:t> predated by other </a:t>
                      </a:r>
                      <a:r>
                        <a:rPr lang="en-US" altLang="zh-TW" sz="1400" dirty="0" err="1"/>
                        <a:t>benthopelagic</a:t>
                      </a:r>
                      <a:r>
                        <a:rPr lang="en-US" altLang="zh-TW" sz="1400" dirty="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t>MAC-&gt;EXP_B</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Macrofauna</a:t>
                      </a:r>
                      <a:r>
                        <a:rPr lang="en-US" altLang="zh-TW" sz="1400" dirty="0"/>
                        <a:t> </a:t>
                      </a:r>
                      <a:r>
                        <a:rPr lang="en-US" altLang="zh-TW" sz="1400" baseline="0" dirty="0"/>
                        <a:t>predated by other </a:t>
                      </a:r>
                      <a:r>
                        <a:rPr lang="en-US" altLang="zh-TW" sz="1400" dirty="0" err="1"/>
                        <a:t>benthopelagic</a:t>
                      </a:r>
                      <a:r>
                        <a:rPr lang="en-US" altLang="zh-TW" sz="1400" dirty="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a:t>Bacteria respiration</a:t>
                      </a:r>
                      <a:endParaRPr lang="zh-TW" altLang="en-US" sz="1400" dirty="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a:t>Meiofauna</a:t>
                      </a:r>
                      <a:r>
                        <a:rPr lang="en-US" altLang="zh-TW" sz="1400" baseline="0" dirty="0"/>
                        <a:t> </a:t>
                      </a:r>
                      <a:r>
                        <a:rPr lang="en-US" altLang="zh-TW" sz="1400" dirty="0"/>
                        <a:t>respiration</a:t>
                      </a:r>
                      <a:endParaRPr lang="zh-TW" altLang="en-US" sz="1400" dirty="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a:t>Macrofauna</a:t>
                      </a:r>
                      <a:r>
                        <a:rPr lang="zh-TW" altLang="en-US" sz="1400" dirty="0"/>
                        <a:t> </a:t>
                      </a:r>
                      <a:r>
                        <a:rPr lang="en-US" altLang="zh-TW" sz="1400" dirty="0"/>
                        <a:t>respiration</a:t>
                      </a:r>
                      <a:endParaRPr lang="zh-TW" altLang="en-US" sz="1400" dirty="0">
                        <a:latin typeface="+mn-lt"/>
                      </a:endParaRPr>
                    </a:p>
                  </a:txBody>
                  <a:tcPr marL="80532" marR="80532" marT="40266" marB="40266"/>
                </a:tc>
                <a:extLst>
                  <a:ext uri="{0D108BD9-81ED-4DB2-BD59-A6C34878D82A}">
                    <a16:rowId xmlns:a16="http://schemas.microsoft.com/office/drawing/2014/main" val="2429297240"/>
                  </a:ext>
                </a:extLst>
              </a:tr>
            </a:tbl>
          </a:graphicData>
        </a:graphic>
      </p:graphicFrame>
    </p:spTree>
    <p:extLst>
      <p:ext uri="{BB962C8B-B14F-4D97-AF65-F5344CB8AC3E}">
        <p14:creationId xmlns:p14="http://schemas.microsoft.com/office/powerpoint/2010/main" val="271920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3200" dirty="0">
                <a:solidFill>
                  <a:schemeClr val="tx2">
                    <a:lumMod val="50000"/>
                  </a:schemeClr>
                </a:solidFill>
              </a:rPr>
              <a:t>Gaoping Submarine Canyon</a:t>
            </a:r>
            <a:r>
              <a:rPr lang="zh-TW" altLang="en-US" sz="3200" dirty="0">
                <a:solidFill>
                  <a:schemeClr val="tx2">
                    <a:lumMod val="50000"/>
                  </a:schemeClr>
                </a:solidFill>
              </a:rPr>
              <a:t> </a:t>
            </a:r>
            <a:r>
              <a:rPr lang="en-US" altLang="zh-TW" sz="3200" dirty="0">
                <a:solidFill>
                  <a:schemeClr val="tx2">
                    <a:lumMod val="50000"/>
                  </a:schemeClr>
                </a:solidFill>
              </a:rPr>
              <a:t>(GPSC)</a:t>
            </a:r>
            <a:endParaRPr lang="en-US" altLang="zh-TW" sz="2800" dirty="0">
              <a:solidFill>
                <a:schemeClr val="tx2">
                  <a:lumMod val="50000"/>
                </a:schemeClr>
              </a:solidFill>
            </a:endParaRPr>
          </a:p>
        </p:txBody>
      </p:sp>
      <p:sp>
        <p:nvSpPr>
          <p:cNvPr id="21" name="矩形 12"/>
          <p:cNvSpPr>
            <a:spLocks noChangeArrowheads="1"/>
          </p:cNvSpPr>
          <p:nvPr/>
        </p:nvSpPr>
        <p:spPr bwMode="auto">
          <a:xfrm>
            <a:off x="6275672" y="1950266"/>
            <a:ext cx="5967967"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pitchFamily="34" charset="0"/>
                <a:ea typeface="新細明體" panose="02020500000000000000" pitchFamily="18" charset="-120"/>
              </a:defRPr>
            </a:lvl1pPr>
            <a:lvl2pPr marL="914400" indent="-457200">
              <a:defRPr>
                <a:solidFill>
                  <a:schemeClr val="tx1"/>
                </a:solidFill>
                <a:latin typeface="Calibri" panose="020F0502020204030204" pitchFamily="34" charset="0"/>
                <a:ea typeface="新細明體" panose="02020500000000000000" pitchFamily="18" charset="-120"/>
              </a:defRPr>
            </a:lvl2pPr>
            <a:lvl3pPr marL="1371600" indent="-4572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342900" indent="-342900">
              <a:lnSpc>
                <a:spcPts val="3000"/>
              </a:lnSpc>
              <a:buFont typeface="Arial" panose="020B0604020202020204" pitchFamily="34" charset="0"/>
              <a:buChar char="•"/>
              <a:defRPr/>
            </a:pPr>
            <a:r>
              <a:rPr lang="en-US" altLang="zh-TW" sz="2400" dirty="0">
                <a:solidFill>
                  <a:schemeClr val="tx2">
                    <a:lumMod val="50000"/>
                  </a:schemeClr>
                </a:solidFill>
                <a:latin typeface="+mn-lt"/>
              </a:rPr>
              <a:t>Riverine POC flux transported into SCS through the GPSC</a:t>
            </a:r>
          </a:p>
          <a:p>
            <a:pPr marL="342900" indent="-342900">
              <a:lnSpc>
                <a:spcPts val="3000"/>
              </a:lnSpc>
              <a:buFont typeface="Arial" panose="020B0604020202020204" pitchFamily="34" charset="0"/>
              <a:buChar char="•"/>
              <a:defRPr/>
            </a:pPr>
            <a:r>
              <a:rPr lang="en-US" altLang="zh-TW" sz="2400" dirty="0">
                <a:solidFill>
                  <a:schemeClr val="tx2">
                    <a:lumMod val="50000"/>
                  </a:schemeClr>
                </a:solidFill>
                <a:latin typeface="+mn-lt"/>
              </a:rPr>
              <a:t>Earthquakes and typhoon events</a:t>
            </a:r>
          </a:p>
          <a:p>
            <a:pPr marL="457200" lvl="1" indent="0">
              <a:lnSpc>
                <a:spcPts val="3000"/>
              </a:lnSpc>
              <a:defRPr/>
            </a:pPr>
            <a:r>
              <a:rPr lang="en-US" altLang="zh-TW" sz="2400" dirty="0">
                <a:solidFill>
                  <a:schemeClr val="tx2">
                    <a:lumMod val="50000"/>
                  </a:schemeClr>
                </a:solidFill>
                <a:latin typeface="+mn-lt"/>
              </a:rPr>
              <a:t>→ Turbidity and sediment gravity</a:t>
            </a:r>
            <a:r>
              <a:rPr lang="zh-TW" altLang="en-US" sz="2400" dirty="0">
                <a:solidFill>
                  <a:schemeClr val="tx2">
                    <a:lumMod val="50000"/>
                  </a:schemeClr>
                </a:solidFill>
                <a:latin typeface="+mn-lt"/>
              </a:rPr>
              <a:t> </a:t>
            </a:r>
            <a:r>
              <a:rPr lang="en-US" altLang="zh-TW" sz="2400" dirty="0">
                <a:solidFill>
                  <a:schemeClr val="tx2">
                    <a:lumMod val="50000"/>
                  </a:schemeClr>
                </a:solidFill>
                <a:latin typeface="+mn-lt"/>
              </a:rPr>
              <a:t>flows</a:t>
            </a:r>
          </a:p>
          <a:p>
            <a:pPr marL="457200" lvl="1" indent="0">
              <a:lnSpc>
                <a:spcPts val="3000"/>
              </a:lnSpc>
              <a:defRPr/>
            </a:pPr>
            <a:r>
              <a:rPr lang="en-US" altLang="zh-TW" sz="2400" dirty="0">
                <a:solidFill>
                  <a:schemeClr val="tx2">
                    <a:lumMod val="50000"/>
                  </a:schemeClr>
                </a:solidFill>
                <a:latin typeface="+mn-lt"/>
              </a:rPr>
              <a:t>→</a:t>
            </a:r>
            <a:r>
              <a:rPr lang="zh-TW" altLang="en-US" sz="2400" dirty="0">
                <a:solidFill>
                  <a:schemeClr val="tx2">
                    <a:lumMod val="50000"/>
                  </a:schemeClr>
                </a:solidFill>
                <a:latin typeface="+mn-lt"/>
              </a:rPr>
              <a:t> </a:t>
            </a:r>
            <a:r>
              <a:rPr lang="en-US" altLang="zh-TW" sz="2400" dirty="0">
                <a:solidFill>
                  <a:schemeClr val="tx2">
                    <a:lumMod val="50000"/>
                  </a:schemeClr>
                </a:solidFill>
                <a:latin typeface="+mn-lt"/>
              </a:rPr>
              <a:t>Active</a:t>
            </a:r>
            <a:r>
              <a:rPr lang="zh-TW" altLang="en-US" sz="2400" dirty="0">
                <a:solidFill>
                  <a:schemeClr val="tx2">
                    <a:lumMod val="50000"/>
                  </a:schemeClr>
                </a:solidFill>
                <a:latin typeface="+mn-lt"/>
              </a:rPr>
              <a:t> </a:t>
            </a:r>
            <a:r>
              <a:rPr lang="en-US" altLang="zh-TW" sz="2400" dirty="0">
                <a:solidFill>
                  <a:schemeClr val="tx2">
                    <a:lumMod val="50000"/>
                  </a:schemeClr>
                </a:solidFill>
                <a:latin typeface="+mn-lt"/>
              </a:rPr>
              <a:t>canyon head</a:t>
            </a:r>
          </a:p>
          <a:p>
            <a:pPr marL="457200" lvl="1" indent="0">
              <a:lnSpc>
                <a:spcPts val="3000"/>
              </a:lnSpc>
              <a:defRPr/>
            </a:pPr>
            <a:endParaRPr lang="en-US" altLang="zh-TW" sz="2400" dirty="0">
              <a:solidFill>
                <a:schemeClr val="tx2">
                  <a:lumMod val="50000"/>
                </a:schemeClr>
              </a:solidFill>
              <a:latin typeface="+mn-lt"/>
            </a:endParaRPr>
          </a:p>
          <a:p>
            <a:pPr marL="342900" indent="-342900">
              <a:lnSpc>
                <a:spcPts val="3000"/>
              </a:lnSpc>
              <a:buFont typeface="Wingdings" panose="05000000000000000000" pitchFamily="2" charset="2"/>
              <a:buChar char="ü"/>
              <a:defRPr/>
            </a:pPr>
            <a:r>
              <a:rPr lang="en-US" altLang="zh-TW" sz="2400" dirty="0">
                <a:solidFill>
                  <a:schemeClr val="tx2">
                    <a:lumMod val="50000"/>
                  </a:schemeClr>
                </a:solidFill>
                <a:latin typeface="+mn-lt"/>
              </a:rPr>
              <a:t>Source and spatiotemporal variations of riverine POC</a:t>
            </a:r>
          </a:p>
          <a:p>
            <a:pPr marL="0" indent="0">
              <a:lnSpc>
                <a:spcPts val="3000"/>
              </a:lnSpc>
              <a:defRPr/>
            </a:pPr>
            <a:r>
              <a:rPr lang="zh-TW" altLang="en-US" sz="2400" b="1" dirty="0">
                <a:solidFill>
                  <a:schemeClr val="tx2">
                    <a:lumMod val="50000"/>
                  </a:schemeClr>
                </a:solidFill>
                <a:latin typeface="+mn-lt"/>
              </a:rPr>
              <a:t>？</a:t>
            </a:r>
            <a:r>
              <a:rPr lang="en-US" altLang="zh-TW" sz="2400" b="1" dirty="0">
                <a:solidFill>
                  <a:schemeClr val="tx2">
                    <a:lumMod val="50000"/>
                  </a:schemeClr>
                </a:solidFill>
                <a:latin typeface="+mn-lt"/>
              </a:rPr>
              <a:t>Carbon cycling after OM enters the canyon </a:t>
            </a:r>
          </a:p>
        </p:txBody>
      </p:sp>
      <p:pic>
        <p:nvPicPr>
          <p:cNvPr id="3" name="圖片 2"/>
          <p:cNvPicPr>
            <a:picLocks noChangeAspect="1"/>
          </p:cNvPicPr>
          <p:nvPr/>
        </p:nvPicPr>
        <p:blipFill>
          <a:blip r:embed="rId3">
            <a:clrChange>
              <a:clrFrom>
                <a:srgbClr val="FFFFFF"/>
              </a:clrFrom>
              <a:clrTo>
                <a:srgbClr val="FFFFFF">
                  <a:alpha val="0"/>
                </a:srgbClr>
              </a:clrTo>
            </a:clrChange>
            <a:grayscl/>
            <a:extLst>
              <a:ext uri="{BEBA8EAE-BF5A-486C-A8C5-ECC9F3942E4B}">
                <a14:imgProps xmlns:a14="http://schemas.microsoft.com/office/drawing/2010/main">
                  <a14:imgLayer r:embed="rId4">
                    <a14:imgEffect>
                      <a14:sharpenSoften amount="50000"/>
                    </a14:imgEffect>
                    <a14:imgEffect>
                      <a14:saturation sat="33000"/>
                    </a14:imgEffect>
                  </a14:imgLayer>
                </a14:imgProps>
              </a:ext>
            </a:extLst>
          </a:blip>
          <a:stretch>
            <a:fillRect/>
          </a:stretch>
        </p:blipFill>
        <p:spPr>
          <a:xfrm>
            <a:off x="-151494" y="1950266"/>
            <a:ext cx="6780894" cy="4426417"/>
          </a:xfrm>
          <a:prstGeom prst="rect">
            <a:avLst/>
          </a:prstGeom>
        </p:spPr>
      </p:pic>
      <p:sp>
        <p:nvSpPr>
          <p:cNvPr id="38" name="矩形 37"/>
          <p:cNvSpPr/>
          <p:nvPr/>
        </p:nvSpPr>
        <p:spPr>
          <a:xfrm>
            <a:off x="0" y="1642489"/>
            <a:ext cx="1472391" cy="338554"/>
          </a:xfrm>
          <a:prstGeom prst="rect">
            <a:avLst/>
          </a:prstGeom>
        </p:spPr>
        <p:txBody>
          <a:bodyPr wrap="none">
            <a:spAutoFit/>
          </a:bodyPr>
          <a:lstStyle/>
          <a:p>
            <a:r>
              <a:rPr lang="nl-NL" altLang="zh-TW" sz="1600" dirty="0">
                <a:solidFill>
                  <a:srgbClr val="222222"/>
                </a:solidFill>
              </a:rPr>
              <a:t>Liu et al. (2016)</a:t>
            </a:r>
            <a:endParaRPr lang="zh-TW" altLang="en-US" sz="1600" dirty="0"/>
          </a:p>
        </p:txBody>
      </p:sp>
      <p:sp>
        <p:nvSpPr>
          <p:cNvPr id="2" name="投影片編號版面配置區 1"/>
          <p:cNvSpPr>
            <a:spLocks noGrp="1"/>
          </p:cNvSpPr>
          <p:nvPr>
            <p:ph type="sldNum" sz="quarter" idx="12"/>
          </p:nvPr>
        </p:nvSpPr>
        <p:spPr/>
        <p:txBody>
          <a:bodyPr/>
          <a:lstStyle/>
          <a:p>
            <a:fld id="{A4514978-A06B-4567-B20D-5E570AEA4AF3}" type="slidenum">
              <a:rPr lang="zh-TW" altLang="en-US" smtClean="0"/>
              <a:pPr/>
              <a:t>4</a:t>
            </a:fld>
            <a:endParaRPr lang="zh-TW" altLang="en-US" dirty="0"/>
          </a:p>
        </p:txBody>
      </p:sp>
      <p:sp>
        <p:nvSpPr>
          <p:cNvPr id="5" name="矩形 4"/>
          <p:cNvSpPr/>
          <p:nvPr/>
        </p:nvSpPr>
        <p:spPr>
          <a:xfrm>
            <a:off x="6275672" y="663577"/>
            <a:ext cx="5855785" cy="707886"/>
          </a:xfrm>
          <a:prstGeom prst="rect">
            <a:avLst/>
          </a:prstGeom>
        </p:spPr>
        <p:txBody>
          <a:bodyPr wrap="square">
            <a:spAutoFit/>
          </a:bodyPr>
          <a:lstStyle/>
          <a:p>
            <a:r>
              <a:rPr lang="en-US" altLang="zh-TW" sz="2000" dirty="0">
                <a:solidFill>
                  <a:schemeClr val="tx2">
                    <a:lumMod val="50000"/>
                  </a:schemeClr>
                </a:solidFill>
              </a:rPr>
              <a:t>Deeply incised into the </a:t>
            </a:r>
            <a:r>
              <a:rPr lang="en-US" altLang="zh-TW" sz="2000" dirty="0" err="1">
                <a:solidFill>
                  <a:schemeClr val="tx2">
                    <a:lumMod val="50000"/>
                  </a:schemeClr>
                </a:solidFill>
              </a:rPr>
              <a:t>Gaoping</a:t>
            </a:r>
            <a:r>
              <a:rPr lang="en-US" altLang="zh-TW" sz="2000" dirty="0">
                <a:solidFill>
                  <a:schemeClr val="tx2">
                    <a:lumMod val="50000"/>
                  </a:schemeClr>
                </a:solidFill>
              </a:rPr>
              <a:t> Shelf</a:t>
            </a:r>
          </a:p>
          <a:p>
            <a:r>
              <a:rPr lang="en-US" altLang="zh-TW" sz="2000" dirty="0">
                <a:solidFill>
                  <a:schemeClr val="tx2">
                    <a:lumMod val="50000"/>
                  </a:schemeClr>
                </a:solidFill>
              </a:rPr>
              <a:t>Canyon head near the mouth of the </a:t>
            </a:r>
            <a:r>
              <a:rPr lang="en-US" altLang="zh-TW" sz="2000" dirty="0" err="1">
                <a:solidFill>
                  <a:schemeClr val="tx2">
                    <a:lumMod val="50000"/>
                  </a:schemeClr>
                </a:solidFill>
              </a:rPr>
              <a:t>Gaoping</a:t>
            </a:r>
            <a:r>
              <a:rPr lang="en-US" altLang="zh-TW" sz="2000" dirty="0">
                <a:solidFill>
                  <a:schemeClr val="tx2">
                    <a:lumMod val="50000"/>
                  </a:schemeClr>
                </a:solidFill>
              </a:rPr>
              <a:t> River</a:t>
            </a:r>
            <a:endParaRPr lang="zh-TW" altLang="en-US" sz="2000" dirty="0">
              <a:solidFill>
                <a:schemeClr val="tx2">
                  <a:lumMod val="50000"/>
                </a:schemeClr>
              </a:solidFill>
            </a:endParaRPr>
          </a:p>
        </p:txBody>
      </p:sp>
      <p:grpSp>
        <p:nvGrpSpPr>
          <p:cNvPr id="13" name="群組 12"/>
          <p:cNvGrpSpPr/>
          <p:nvPr/>
        </p:nvGrpSpPr>
        <p:grpSpPr>
          <a:xfrm>
            <a:off x="1472391" y="3165959"/>
            <a:ext cx="3377780" cy="3200314"/>
            <a:chOff x="1472391" y="3165959"/>
            <a:chExt cx="3377780" cy="3200314"/>
          </a:xfrm>
        </p:grpSpPr>
        <p:sp>
          <p:nvSpPr>
            <p:cNvPr id="27" name="向下箭號 26"/>
            <p:cNvSpPr/>
            <p:nvPr/>
          </p:nvSpPr>
          <p:spPr>
            <a:xfrm rot="2311753">
              <a:off x="2998870" y="3534212"/>
              <a:ext cx="577712" cy="2243913"/>
            </a:xfrm>
            <a:prstGeom prst="downArrow">
              <a:avLst/>
            </a:prstGeom>
            <a:gradFill flip="none" rotWithShape="1">
              <a:gsLst>
                <a:gs pos="23000">
                  <a:schemeClr val="tx2"/>
                </a:gs>
                <a:gs pos="0">
                  <a:schemeClr val="tx2">
                    <a:shade val="30000"/>
                    <a:satMod val="115000"/>
                  </a:schemeClr>
                </a:gs>
                <a:gs pos="53000">
                  <a:srgbClr val="232753">
                    <a:alpha val="50000"/>
                  </a:srgbClr>
                </a:gs>
                <a:gs pos="100000">
                  <a:schemeClr val="tx2">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nvGrpSpPr>
            <p:cNvPr id="12" name="群組 11"/>
            <p:cNvGrpSpPr/>
            <p:nvPr/>
          </p:nvGrpSpPr>
          <p:grpSpPr>
            <a:xfrm>
              <a:off x="1472391" y="3165959"/>
              <a:ext cx="3377780" cy="3200314"/>
              <a:chOff x="1472391" y="3165959"/>
              <a:chExt cx="3377780" cy="3200314"/>
            </a:xfrm>
          </p:grpSpPr>
          <p:sp>
            <p:nvSpPr>
              <p:cNvPr id="16" name="橢圓 15"/>
              <p:cNvSpPr/>
              <p:nvPr/>
            </p:nvSpPr>
            <p:spPr>
              <a:xfrm>
                <a:off x="1472391" y="4062020"/>
                <a:ext cx="1257257" cy="798913"/>
              </a:xfrm>
              <a:prstGeom prst="ellipse">
                <a:avLst/>
              </a:prstGeom>
              <a:solidFill>
                <a:srgbClr val="1B1E3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2400" b="1" dirty="0"/>
                  <a:t>GPSC</a:t>
                </a:r>
                <a:endParaRPr lang="zh-TW" altLang="en-US" sz="2400" b="1" dirty="0"/>
              </a:p>
            </p:txBody>
          </p:sp>
          <p:grpSp>
            <p:nvGrpSpPr>
              <p:cNvPr id="1028" name="群組 1027"/>
              <p:cNvGrpSpPr/>
              <p:nvPr/>
            </p:nvGrpSpPr>
            <p:grpSpPr>
              <a:xfrm>
                <a:off x="1606702" y="3165959"/>
                <a:ext cx="3243469" cy="3200314"/>
                <a:chOff x="1922548" y="3299515"/>
                <a:chExt cx="3243469" cy="3200314"/>
              </a:xfrm>
            </p:grpSpPr>
            <p:sp>
              <p:nvSpPr>
                <p:cNvPr id="26" name="圓角矩形 25"/>
                <p:cNvSpPr/>
                <p:nvPr/>
              </p:nvSpPr>
              <p:spPr>
                <a:xfrm>
                  <a:off x="1922548" y="5685002"/>
                  <a:ext cx="1897758" cy="814827"/>
                </a:xfrm>
                <a:prstGeom prst="roundRect">
                  <a:avLst/>
                </a:prstGeom>
                <a:solidFill>
                  <a:schemeClr val="accent4">
                    <a:lumMod val="50000"/>
                  </a:schemeClr>
                </a:solidFill>
                <a:ln w="38100">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b="1" dirty="0"/>
                    <a:t>South China Sea</a:t>
                  </a:r>
                </a:p>
                <a:p>
                  <a:pPr algn="ctr"/>
                  <a:r>
                    <a:rPr lang="en-US" altLang="zh-TW" b="1" dirty="0"/>
                    <a:t>(sink)</a:t>
                  </a:r>
                  <a:endParaRPr lang="zh-TW" altLang="en-US" b="1" dirty="0"/>
                </a:p>
              </p:txBody>
            </p:sp>
            <p:sp>
              <p:nvSpPr>
                <p:cNvPr id="29" name="圓角矩形 28"/>
                <p:cNvSpPr/>
                <p:nvPr/>
              </p:nvSpPr>
              <p:spPr>
                <a:xfrm>
                  <a:off x="3578688" y="3299515"/>
                  <a:ext cx="1587329" cy="814827"/>
                </a:xfrm>
                <a:prstGeom prst="roundRect">
                  <a:avLst/>
                </a:prstGeom>
                <a:solidFill>
                  <a:schemeClr val="accent4">
                    <a:lumMod val="40000"/>
                    <a:lumOff val="60000"/>
                  </a:schemeClr>
                </a:solidFill>
                <a:ln w="38100">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b="1" dirty="0">
                      <a:solidFill>
                        <a:schemeClr val="tx2">
                          <a:lumMod val="50000"/>
                        </a:schemeClr>
                      </a:solidFill>
                    </a:rPr>
                    <a:t>Riverine POC</a:t>
                  </a:r>
                </a:p>
                <a:p>
                  <a:pPr algn="ctr"/>
                  <a:r>
                    <a:rPr lang="en-US" altLang="zh-TW" b="1" dirty="0">
                      <a:solidFill>
                        <a:schemeClr val="tx2">
                          <a:lumMod val="50000"/>
                        </a:schemeClr>
                      </a:solidFill>
                    </a:rPr>
                    <a:t>(source)</a:t>
                  </a:r>
                  <a:endParaRPr lang="zh-TW" altLang="en-US" b="1" dirty="0">
                    <a:solidFill>
                      <a:schemeClr val="tx2">
                        <a:lumMod val="50000"/>
                      </a:schemeClr>
                    </a:solidFill>
                  </a:endParaRPr>
                </a:p>
              </p:txBody>
            </p:sp>
          </p:grpSp>
        </p:grpSp>
      </p:grpSp>
      <p:cxnSp>
        <p:nvCxnSpPr>
          <p:cNvPr id="19" name="直線單箭頭接點 18"/>
          <p:cNvCxnSpPr/>
          <p:nvPr/>
        </p:nvCxnSpPr>
        <p:spPr>
          <a:xfrm>
            <a:off x="2555581" y="4512276"/>
            <a:ext cx="848019" cy="0"/>
          </a:xfrm>
          <a:prstGeom prst="straightConnector1">
            <a:avLst/>
          </a:prstGeom>
          <a:ln w="76200">
            <a:solidFill>
              <a:srgbClr val="1B1E3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18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5486" t="24074" r="63890" b="8518"/>
          <a:stretch/>
        </p:blipFill>
        <p:spPr>
          <a:xfrm>
            <a:off x="280864" y="609600"/>
            <a:ext cx="4913435" cy="6083300"/>
          </a:xfrm>
          <a:prstGeom prst="rect">
            <a:avLst/>
          </a:prstGeom>
        </p:spPr>
      </p:pic>
      <p:pic>
        <p:nvPicPr>
          <p:cNvPr id="3" name="圖片 2"/>
          <p:cNvPicPr>
            <a:picLocks noChangeAspect="1"/>
          </p:cNvPicPr>
          <p:nvPr/>
        </p:nvPicPr>
        <p:blipFill rotWithShape="1">
          <a:blip r:embed="rId3"/>
          <a:srcRect l="5278" t="18642" r="62500" b="8889"/>
          <a:stretch/>
        </p:blipFill>
        <p:spPr>
          <a:xfrm>
            <a:off x="6934199" y="603659"/>
            <a:ext cx="4813301" cy="6089241"/>
          </a:xfrm>
          <a:prstGeom prst="rect">
            <a:avLst/>
          </a:prstGeom>
        </p:spPr>
      </p:pic>
      <p:sp>
        <p:nvSpPr>
          <p:cNvPr id="4" name="矩形 3"/>
          <p:cNvSpPr/>
          <p:nvPr/>
        </p:nvSpPr>
        <p:spPr>
          <a:xfrm>
            <a:off x="3810000" y="603659"/>
            <a:ext cx="1219200" cy="374241"/>
          </a:xfrm>
          <a:prstGeom prst="rect">
            <a:avLst/>
          </a:prstGeom>
          <a:noFill/>
          <a:ln w="19050">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10287000" y="603659"/>
            <a:ext cx="558800" cy="374241"/>
          </a:xfrm>
          <a:prstGeom prst="rect">
            <a:avLst/>
          </a:prstGeom>
          <a:noFill/>
          <a:ln w="19050">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5496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l="5348" t="28766" r="36805" b="11852"/>
          <a:stretch/>
        </p:blipFill>
        <p:spPr>
          <a:xfrm>
            <a:off x="1288006" y="790779"/>
            <a:ext cx="9875293" cy="5702300"/>
          </a:xfrm>
          <a:prstGeom prst="rect">
            <a:avLst/>
          </a:prstGeom>
        </p:spPr>
      </p:pic>
      <p:sp>
        <p:nvSpPr>
          <p:cNvPr id="4" name="矩形 3"/>
          <p:cNvSpPr/>
          <p:nvPr/>
        </p:nvSpPr>
        <p:spPr>
          <a:xfrm>
            <a:off x="5067300" y="790779"/>
            <a:ext cx="1384300" cy="339521"/>
          </a:xfrm>
          <a:prstGeom prst="rect">
            <a:avLst/>
          </a:prstGeom>
          <a:noFill/>
          <a:ln w="19050">
            <a:solidFill>
              <a:srgbClr val="FF7F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9150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4732931-BF88-4495-ABA3-27D89A135D50}"/>
              </a:ext>
            </a:extLst>
          </p:cNvPr>
          <p:cNvPicPr>
            <a:picLocks noChangeAspect="1"/>
          </p:cNvPicPr>
          <p:nvPr/>
        </p:nvPicPr>
        <p:blipFill>
          <a:blip r:embed="rId2"/>
          <a:stretch>
            <a:fillRect/>
          </a:stretch>
        </p:blipFill>
        <p:spPr>
          <a:xfrm>
            <a:off x="2320042" y="1004777"/>
            <a:ext cx="7125195" cy="6858000"/>
          </a:xfrm>
          <a:prstGeom prst="rect">
            <a:avLst/>
          </a:prstGeom>
        </p:spPr>
      </p:pic>
    </p:spTree>
    <p:extLst>
      <p:ext uri="{BB962C8B-B14F-4D97-AF65-F5344CB8AC3E}">
        <p14:creationId xmlns:p14="http://schemas.microsoft.com/office/powerpoint/2010/main" val="48387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3200" dirty="0">
                <a:solidFill>
                  <a:schemeClr val="tx2">
                    <a:lumMod val="50000"/>
                  </a:schemeClr>
                </a:solidFill>
              </a:rPr>
              <a:t>Past benthic community studies in GPSC</a:t>
            </a:r>
            <a:endParaRPr lang="en-US" altLang="zh-TW" sz="2800" dirty="0">
              <a:solidFill>
                <a:schemeClr val="tx2">
                  <a:lumMod val="50000"/>
                </a:schemeClr>
              </a:solidFill>
            </a:endParaRPr>
          </a:p>
        </p:txBody>
      </p:sp>
      <p:sp>
        <p:nvSpPr>
          <p:cNvPr id="4" name="矩形 3"/>
          <p:cNvSpPr/>
          <p:nvPr/>
        </p:nvSpPr>
        <p:spPr>
          <a:xfrm>
            <a:off x="252413" y="1855592"/>
            <a:ext cx="6132345" cy="3046988"/>
          </a:xfrm>
          <a:prstGeom prst="rect">
            <a:avLst/>
          </a:prstGeom>
        </p:spPr>
        <p:txBody>
          <a:bodyPr wrap="square">
            <a:spAutoFit/>
          </a:bodyPr>
          <a:lstStyle/>
          <a:p>
            <a:pPr marL="342900" indent="-342900">
              <a:buFont typeface="Arial" panose="020B0604020202020204" pitchFamily="34" charset="0"/>
              <a:buChar char="•"/>
              <a:defRPr/>
            </a:pPr>
            <a:r>
              <a:rPr lang="en-US" altLang="zh-TW" sz="2400" dirty="0">
                <a:solidFill>
                  <a:schemeClr val="tx2">
                    <a:lumMod val="50000"/>
                  </a:schemeClr>
                </a:solidFill>
              </a:rPr>
              <a:t>Unlike typical high-productivity submarine canyons</a:t>
            </a:r>
            <a:r>
              <a:rPr lang="zh-TW" altLang="en-US" sz="2400" dirty="0">
                <a:solidFill>
                  <a:schemeClr val="tx2">
                    <a:lumMod val="50000"/>
                  </a:schemeClr>
                </a:solidFill>
              </a:rPr>
              <a:t>　</a:t>
            </a:r>
            <a:r>
              <a:rPr lang="en-US" altLang="zh-TW" sz="2400" dirty="0">
                <a:solidFill>
                  <a:schemeClr val="tx2">
                    <a:lumMod val="50000"/>
                  </a:schemeClr>
                </a:solidFill>
              </a:rPr>
              <a:t> </a:t>
            </a:r>
          </a:p>
          <a:p>
            <a:pPr marL="342900" indent="-342900">
              <a:buFont typeface="Arial" panose="020B0604020202020204" pitchFamily="34" charset="0"/>
              <a:buChar char="•"/>
              <a:defRPr/>
            </a:pPr>
            <a:r>
              <a:rPr lang="en-US" altLang="zh-TW" sz="2400" dirty="0">
                <a:solidFill>
                  <a:schemeClr val="tx2">
                    <a:lumMod val="50000"/>
                  </a:schemeClr>
                </a:solidFill>
              </a:rPr>
              <a:t>Depressed diversity due to physical disturbance</a:t>
            </a:r>
          </a:p>
          <a:p>
            <a:pPr marL="800100" lvl="1" indent="-342900">
              <a:buSzPct val="75000"/>
              <a:buFont typeface="Arial" panose="020B0604020202020204" pitchFamily="34" charset="0"/>
              <a:buChar char="•"/>
              <a:defRPr/>
            </a:pPr>
            <a:r>
              <a:rPr lang="en-US" altLang="zh-TW" sz="2400" dirty="0">
                <a:solidFill>
                  <a:schemeClr val="tx2">
                    <a:lumMod val="50000"/>
                  </a:schemeClr>
                </a:solidFill>
              </a:rPr>
              <a:t>Submarine </a:t>
            </a:r>
            <a:r>
              <a:rPr lang="en-US" altLang="zh-TW" sz="2400" dirty="0" err="1">
                <a:solidFill>
                  <a:schemeClr val="tx2">
                    <a:lumMod val="50000"/>
                  </a:schemeClr>
                </a:solidFill>
              </a:rPr>
              <a:t>geohazards</a:t>
            </a:r>
            <a:r>
              <a:rPr lang="zh-TW" altLang="en-US" sz="2400" dirty="0">
                <a:solidFill>
                  <a:schemeClr val="tx2">
                    <a:lumMod val="50000"/>
                  </a:schemeClr>
                </a:solidFill>
              </a:rPr>
              <a:t> </a:t>
            </a:r>
            <a:r>
              <a:rPr lang="en-US" altLang="zh-TW" sz="2400" dirty="0">
                <a:solidFill>
                  <a:schemeClr val="tx2">
                    <a:lumMod val="50000"/>
                  </a:schemeClr>
                </a:solidFill>
              </a:rPr>
              <a:t>&gt;</a:t>
            </a:r>
            <a:r>
              <a:rPr lang="zh-TW" altLang="en-US" sz="2400" dirty="0">
                <a:solidFill>
                  <a:schemeClr val="tx2">
                    <a:lumMod val="50000"/>
                  </a:schemeClr>
                </a:solidFill>
              </a:rPr>
              <a:t> </a:t>
            </a:r>
            <a:r>
              <a:rPr lang="en-US" altLang="zh-TW" sz="2400" dirty="0">
                <a:solidFill>
                  <a:schemeClr val="tx2">
                    <a:lumMod val="50000"/>
                  </a:schemeClr>
                </a:solidFill>
              </a:rPr>
              <a:t>food limitation</a:t>
            </a:r>
            <a:endParaRPr lang="zh-TW" altLang="en-US" sz="2400" dirty="0">
              <a:solidFill>
                <a:schemeClr val="tx2">
                  <a:lumMod val="50000"/>
                </a:schemeClr>
              </a:solidFill>
            </a:endParaRPr>
          </a:p>
          <a:p>
            <a:pPr marL="342900" indent="-342900">
              <a:buFont typeface="Arial" panose="020B0604020202020204" pitchFamily="34" charset="0"/>
              <a:buChar char="•"/>
              <a:defRPr/>
            </a:pPr>
            <a:r>
              <a:rPr lang="en-US" altLang="zh-TW" sz="2400" dirty="0">
                <a:solidFill>
                  <a:schemeClr val="tx2">
                    <a:lumMod val="50000"/>
                  </a:schemeClr>
                </a:solidFill>
              </a:rPr>
              <a:t>Environmental filtering</a:t>
            </a:r>
            <a:r>
              <a:rPr lang="zh-TW" altLang="en-US" sz="2400" dirty="0">
                <a:solidFill>
                  <a:schemeClr val="tx2">
                    <a:lumMod val="50000"/>
                  </a:schemeClr>
                </a:solidFill>
              </a:rPr>
              <a:t> </a:t>
            </a:r>
            <a:endParaRPr lang="en-US" altLang="zh-TW" sz="2400" dirty="0">
              <a:solidFill>
                <a:schemeClr val="tx2">
                  <a:lumMod val="50000"/>
                </a:schemeClr>
              </a:solidFill>
            </a:endParaRPr>
          </a:p>
          <a:p>
            <a:pPr lvl="1">
              <a:defRPr/>
            </a:pPr>
            <a:r>
              <a:rPr lang="zh-TW" altLang="en-US" sz="2400" dirty="0">
                <a:solidFill>
                  <a:schemeClr val="tx2">
                    <a:lumMod val="50000"/>
                  </a:schemeClr>
                </a:solidFill>
              </a:rPr>
              <a:t>→  </a:t>
            </a:r>
            <a:r>
              <a:rPr lang="en-US" altLang="zh-TW" sz="2400" dirty="0">
                <a:solidFill>
                  <a:schemeClr val="tx2">
                    <a:lumMod val="50000"/>
                  </a:schemeClr>
                </a:solidFill>
              </a:rPr>
              <a:t>Distinct faunal composition between</a:t>
            </a:r>
            <a:r>
              <a:rPr lang="zh-TW" altLang="en-US" sz="2400" dirty="0">
                <a:solidFill>
                  <a:schemeClr val="tx2">
                    <a:lumMod val="50000"/>
                  </a:schemeClr>
                </a:solidFill>
              </a:rPr>
              <a:t> </a:t>
            </a:r>
            <a:r>
              <a:rPr lang="en-US" altLang="zh-TW" sz="2400" dirty="0">
                <a:solidFill>
                  <a:schemeClr val="tx2">
                    <a:lumMod val="50000"/>
                  </a:schemeClr>
                </a:solidFill>
              </a:rPr>
              <a:t>canyon and slope</a:t>
            </a:r>
          </a:p>
        </p:txBody>
      </p:sp>
      <p:grpSp>
        <p:nvGrpSpPr>
          <p:cNvPr id="11" name="群組 10"/>
          <p:cNvGrpSpPr/>
          <p:nvPr/>
        </p:nvGrpSpPr>
        <p:grpSpPr>
          <a:xfrm>
            <a:off x="6379276" y="1480922"/>
            <a:ext cx="5698424" cy="4233296"/>
            <a:chOff x="-459733" y="1670631"/>
            <a:chExt cx="7136247" cy="5483827"/>
          </a:xfrm>
        </p:grpSpPr>
        <p:pic>
          <p:nvPicPr>
            <p:cNvPr id="7" name="圖片 1"/>
            <p:cNvPicPr>
              <a:picLocks noChangeAspect="1"/>
            </p:cNvPicPr>
            <p:nvPr/>
          </p:nvPicPr>
          <p:blipFill>
            <a:blip r:embed="rId3">
              <a:extLst>
                <a:ext uri="{28A0092B-C50C-407E-A947-70E740481C1C}">
                  <a14:useLocalDpi xmlns:a14="http://schemas.microsoft.com/office/drawing/2010/main" val="0"/>
                </a:ext>
              </a:extLst>
            </a:blip>
            <a:srcRect l="22731" t="20827" r="15887" b="3143"/>
            <a:stretch>
              <a:fillRect/>
            </a:stretch>
          </p:blipFill>
          <p:spPr bwMode="auto">
            <a:xfrm>
              <a:off x="-459733" y="2182813"/>
              <a:ext cx="7136247" cy="497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圓角矩形 7"/>
            <p:cNvSpPr/>
            <p:nvPr/>
          </p:nvSpPr>
          <p:spPr>
            <a:xfrm>
              <a:off x="825698" y="2377437"/>
              <a:ext cx="2242273" cy="586977"/>
            </a:xfrm>
            <a:prstGeom prst="roundRect">
              <a:avLst/>
            </a:prstGeom>
            <a:solidFill>
              <a:srgbClr val="FACBB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3095236" y="2419979"/>
              <a:ext cx="2246313" cy="586977"/>
            </a:xfrm>
            <a:prstGeom prst="round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4373898" y="1670631"/>
              <a:ext cx="2189028" cy="478434"/>
            </a:xfrm>
            <a:prstGeom prst="rect">
              <a:avLst/>
            </a:prstGeom>
            <a:noFill/>
          </p:spPr>
          <p:txBody>
            <a:bodyPr wrap="none" rtlCol="0">
              <a:spAutoFit/>
            </a:bodyPr>
            <a:lstStyle/>
            <a:p>
              <a:r>
                <a:rPr lang="en-US" altLang="zh-TW" dirty="0">
                  <a:solidFill>
                    <a:schemeClr val="tx2">
                      <a:lumMod val="50000"/>
                    </a:schemeClr>
                  </a:solidFill>
                </a:rPr>
                <a:t>Liao et al. (2017)</a:t>
              </a:r>
              <a:endParaRPr lang="zh-TW" altLang="en-US" dirty="0">
                <a:solidFill>
                  <a:schemeClr val="tx2">
                    <a:lumMod val="50000"/>
                  </a:schemeClr>
                </a:solidFill>
              </a:endParaRPr>
            </a:p>
          </p:txBody>
        </p:sp>
      </p:grpSp>
      <p:sp>
        <p:nvSpPr>
          <p:cNvPr id="2" name="投影片編號版面配置區 1"/>
          <p:cNvSpPr>
            <a:spLocks noGrp="1"/>
          </p:cNvSpPr>
          <p:nvPr>
            <p:ph type="sldNum" sz="quarter" idx="12"/>
          </p:nvPr>
        </p:nvSpPr>
        <p:spPr/>
        <p:txBody>
          <a:bodyPr/>
          <a:lstStyle/>
          <a:p>
            <a:fld id="{A4514978-A06B-4567-B20D-5E570AEA4AF3}" type="slidenum">
              <a:rPr lang="zh-TW" altLang="en-US" smtClean="0"/>
              <a:pPr/>
              <a:t>5</a:t>
            </a:fld>
            <a:endParaRPr lang="zh-TW" altLang="en-US" dirty="0"/>
          </a:p>
        </p:txBody>
      </p:sp>
      <p:grpSp>
        <p:nvGrpSpPr>
          <p:cNvPr id="5" name="群組 4"/>
          <p:cNvGrpSpPr/>
          <p:nvPr/>
        </p:nvGrpSpPr>
        <p:grpSpPr>
          <a:xfrm>
            <a:off x="272527" y="5191132"/>
            <a:ext cx="6119231" cy="1497014"/>
            <a:chOff x="6381520" y="5312312"/>
            <a:chExt cx="6119231" cy="1497014"/>
          </a:xfrm>
        </p:grpSpPr>
        <p:sp>
          <p:nvSpPr>
            <p:cNvPr id="25" name="矩形 24"/>
            <p:cNvSpPr/>
            <p:nvPr/>
          </p:nvSpPr>
          <p:spPr>
            <a:xfrm>
              <a:off x="6381520" y="5312312"/>
              <a:ext cx="3271451" cy="123494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7" name="群組 23"/>
            <p:cNvGrpSpPr>
              <a:grpSpLocks/>
            </p:cNvGrpSpPr>
            <p:nvPr/>
          </p:nvGrpSpPr>
          <p:grpSpPr bwMode="auto">
            <a:xfrm>
              <a:off x="6390599" y="5312313"/>
              <a:ext cx="3043237" cy="1497013"/>
              <a:chOff x="6228477" y="5598291"/>
              <a:chExt cx="3042626" cy="1495538"/>
            </a:xfrm>
          </p:grpSpPr>
          <p:pic>
            <p:nvPicPr>
              <p:cNvPr id="18" name="Picture 10" descr="Amphipoda Amphipoda order Vital Signs"/>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b="5382"/>
              <a:stretch>
                <a:fillRect/>
              </a:stretch>
            </p:blipFill>
            <p:spPr bwMode="auto">
              <a:xfrm>
                <a:off x="6228477" y="5728556"/>
                <a:ext cx="1269477" cy="7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 descr="Lineus sanguineus - A lineid nemertean (Nemertean images)"/>
              <p:cNvPicPr>
                <a:picLocks noChangeAspect="1" noChangeArrowheads="1"/>
              </p:cNvPicPr>
              <p:nvPr/>
            </p:nvPicPr>
            <p:blipFill>
              <a:blip r:embed="rId5">
                <a:clrChange>
                  <a:clrFrom>
                    <a:srgbClr val="0B0A08"/>
                  </a:clrFrom>
                  <a:clrTo>
                    <a:srgbClr val="0B0A08">
                      <a:alpha val="0"/>
                    </a:srgbClr>
                  </a:clrTo>
                </a:clrChange>
                <a:extLst>
                  <a:ext uri="{28A0092B-C50C-407E-A947-70E740481C1C}">
                    <a14:useLocalDpi xmlns:a14="http://schemas.microsoft.com/office/drawing/2010/main" val="0"/>
                  </a:ext>
                </a:extLst>
              </a:blip>
              <a:srcRect/>
              <a:stretch>
                <a:fillRect/>
              </a:stretch>
            </p:blipFill>
            <p:spPr bwMode="auto">
              <a:xfrm>
                <a:off x="6731493" y="5907626"/>
                <a:ext cx="1581604" cy="118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descr="ostracods (shell-covered crustaceans), seed shrimps (Ostracoda), light  microscopy, Germany Stock Photo - Alamy"/>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l="10641" t="7182" r="10191" b="8701"/>
              <a:stretch>
                <a:fillRect/>
              </a:stretch>
            </p:blipFill>
            <p:spPr bwMode="auto">
              <a:xfrm>
                <a:off x="7481324" y="5598291"/>
                <a:ext cx="899601" cy="66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6" descr="Raeta (Raetella) pulchella (Adams &amp;amp; Reeve, 1850), Bivalve Mollusc"/>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l="19339" t="13051" r="17053" b="22575"/>
              <a:stretch>
                <a:fillRect/>
              </a:stretch>
            </p:blipFill>
            <p:spPr bwMode="auto">
              <a:xfrm>
                <a:off x="8321275" y="5861591"/>
                <a:ext cx="949828" cy="63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矩形 25"/>
            <p:cNvSpPr/>
            <p:nvPr/>
          </p:nvSpPr>
          <p:spPr>
            <a:xfrm>
              <a:off x="9652971" y="5318850"/>
              <a:ext cx="2682874" cy="1228403"/>
            </a:xfrm>
            <a:prstGeom prst="rect">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15"/>
            <p:cNvSpPr>
              <a:spLocks noChangeArrowheads="1"/>
            </p:cNvSpPr>
            <p:nvPr/>
          </p:nvSpPr>
          <p:spPr bwMode="auto">
            <a:xfrm>
              <a:off x="9720813" y="5458917"/>
              <a:ext cx="27799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indent="0" eaLnBrk="1" hangingPunct="1"/>
              <a:r>
                <a:rPr lang="en-US" altLang="zh-TW" sz="2000" dirty="0">
                  <a:solidFill>
                    <a:schemeClr val="bg1"/>
                  </a:solidFill>
                </a:rPr>
                <a:t>Surface habitants: Sparser or disappeared in the canyon</a:t>
              </a:r>
              <a:endParaRPr lang="zh-TW" altLang="en-US" sz="2000" dirty="0">
                <a:solidFill>
                  <a:schemeClr val="bg1"/>
                </a:solidFill>
              </a:endParaRPr>
            </a:p>
          </p:txBody>
        </p:sp>
      </p:grpSp>
    </p:spTree>
    <p:extLst>
      <p:ext uri="{BB962C8B-B14F-4D97-AF65-F5344CB8AC3E}">
        <p14:creationId xmlns:p14="http://schemas.microsoft.com/office/powerpoint/2010/main" val="3891344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圓角矩形 32"/>
          <p:cNvSpPr/>
          <p:nvPr/>
        </p:nvSpPr>
        <p:spPr>
          <a:xfrm>
            <a:off x="400509" y="4718632"/>
            <a:ext cx="4899047" cy="1858660"/>
          </a:xfrm>
          <a:prstGeom prst="roundRect">
            <a:avLst>
              <a:gd name="adj" fmla="val 1889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0" dirty="0">
              <a:solidFill>
                <a:schemeClr val="bg1"/>
              </a:solidFill>
            </a:endParaRPr>
          </a:p>
        </p:txBody>
      </p:sp>
      <p:sp>
        <p:nvSpPr>
          <p:cNvPr id="2" name="投影片編號版面配置區 1"/>
          <p:cNvSpPr>
            <a:spLocks noGrp="1"/>
          </p:cNvSpPr>
          <p:nvPr>
            <p:ph type="sldNum" sz="quarter" idx="12"/>
          </p:nvPr>
        </p:nvSpPr>
        <p:spPr/>
        <p:txBody>
          <a:bodyPr/>
          <a:lstStyle/>
          <a:p>
            <a:fld id="{A4514978-A06B-4567-B20D-5E570AEA4AF3}" type="slidenum">
              <a:rPr lang="zh-TW" altLang="en-US" smtClean="0"/>
              <a:pPr/>
              <a:t>6</a:t>
            </a:fld>
            <a:endParaRPr lang="zh-TW" altLang="en-US" dirty="0"/>
          </a:p>
        </p:txBody>
      </p:sp>
      <p:sp>
        <p:nvSpPr>
          <p:cNvPr id="3"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3200" dirty="0">
                <a:solidFill>
                  <a:schemeClr val="tx2">
                    <a:lumMod val="50000"/>
                  </a:schemeClr>
                </a:solidFill>
              </a:rPr>
              <a:t>Carbon cycling in deep-sea benthic ecosystems </a:t>
            </a:r>
            <a:endParaRPr lang="en-US" altLang="zh-TW" sz="2800" dirty="0">
              <a:solidFill>
                <a:schemeClr val="tx2">
                  <a:lumMod val="50000"/>
                </a:schemeClr>
              </a:solidFill>
            </a:endParaRPr>
          </a:p>
        </p:txBody>
      </p:sp>
      <p:sp>
        <p:nvSpPr>
          <p:cNvPr id="37" name="矩形 36"/>
          <p:cNvSpPr/>
          <p:nvPr/>
        </p:nvSpPr>
        <p:spPr>
          <a:xfrm>
            <a:off x="247706" y="1556129"/>
            <a:ext cx="5210817" cy="3046988"/>
          </a:xfrm>
          <a:prstGeom prst="rect">
            <a:avLst/>
          </a:prstGeom>
        </p:spPr>
        <p:txBody>
          <a:bodyPr wrap="square">
            <a:spAutoFit/>
          </a:bodyPr>
          <a:lstStyle/>
          <a:p>
            <a:pPr marL="285750" indent="-285750">
              <a:buFont typeface="Arial" panose="020B0604020202020204" pitchFamily="34" charset="0"/>
              <a:buChar char="•"/>
            </a:pPr>
            <a:r>
              <a:rPr lang="en-US" altLang="zh-TW" sz="2400" kern="100" dirty="0">
                <a:solidFill>
                  <a:schemeClr val="tx2">
                    <a:lumMod val="50000"/>
                  </a:schemeClr>
                </a:solidFill>
                <a:cs typeface="Times New Roman" panose="02020603050405020304" pitchFamily="18" charset="0"/>
              </a:rPr>
              <a:t>Past geological studies </a:t>
            </a:r>
            <a:r>
              <a:rPr lang="en-US" altLang="zh-TW" sz="2400" dirty="0">
                <a:solidFill>
                  <a:schemeClr val="tx2">
                    <a:lumMod val="50000"/>
                  </a:schemeClr>
                </a:solidFill>
              </a:rPr>
              <a:t>ignores the role of benthos</a:t>
            </a:r>
          </a:p>
          <a:p>
            <a:pPr lvl="1"/>
            <a:r>
              <a:rPr lang="zh-TW" altLang="en-US" sz="2400" dirty="0">
                <a:solidFill>
                  <a:schemeClr val="tx2">
                    <a:lumMod val="50000"/>
                  </a:schemeClr>
                </a:solidFill>
              </a:rPr>
              <a:t>→ </a:t>
            </a:r>
            <a:r>
              <a:rPr lang="en-US" altLang="zh-TW" sz="2400" dirty="0">
                <a:solidFill>
                  <a:schemeClr val="tx2">
                    <a:lumMod val="50000"/>
                  </a:schemeClr>
                </a:solidFill>
              </a:rPr>
              <a:t>Erroneous estimate of OC cycling</a:t>
            </a:r>
          </a:p>
          <a:p>
            <a:pPr marL="342900" indent="-342900">
              <a:buFont typeface="Arial" panose="020B0604020202020204" pitchFamily="34" charset="0"/>
              <a:buChar char="•"/>
            </a:pPr>
            <a:endParaRPr lang="en-US" altLang="zh-TW" sz="2400" kern="100" dirty="0">
              <a:solidFill>
                <a:schemeClr val="tx2">
                  <a:lumMod val="50000"/>
                </a:schemeClr>
              </a:solidFill>
              <a:cs typeface="Times New Roman" panose="02020603050405020304" pitchFamily="18" charset="0"/>
            </a:endParaRPr>
          </a:p>
          <a:p>
            <a:pPr marL="342900" indent="-342900">
              <a:buFont typeface="Arial" panose="020B0604020202020204" pitchFamily="34" charset="0"/>
              <a:buChar char="•"/>
            </a:pPr>
            <a:endParaRPr lang="en-US" altLang="zh-TW" sz="2400" kern="100" dirty="0">
              <a:solidFill>
                <a:schemeClr val="tx2">
                  <a:lumMod val="50000"/>
                </a:schemeClr>
              </a:solidFill>
              <a:cs typeface="Times New Roman" panose="02020603050405020304" pitchFamily="18" charset="0"/>
            </a:endParaRPr>
          </a:p>
          <a:p>
            <a:pPr marL="342900" indent="-342900">
              <a:buFont typeface="Arial" panose="020B0604020202020204" pitchFamily="34" charset="0"/>
              <a:buChar char="•"/>
            </a:pPr>
            <a:r>
              <a:rPr lang="en-US" altLang="zh-TW" sz="2400" kern="100" dirty="0">
                <a:solidFill>
                  <a:schemeClr val="tx2">
                    <a:lumMod val="50000"/>
                  </a:schemeClr>
                </a:solidFill>
                <a:cs typeface="Times New Roman" panose="02020603050405020304" pitchFamily="18" charset="0"/>
              </a:rPr>
              <a:t>Direct</a:t>
            </a:r>
            <a:r>
              <a:rPr lang="zh-TW" altLang="en-US" sz="2400" kern="100" dirty="0">
                <a:solidFill>
                  <a:schemeClr val="tx2">
                    <a:lumMod val="50000"/>
                  </a:schemeClr>
                </a:solidFill>
                <a:cs typeface="Times New Roman" panose="02020603050405020304" pitchFamily="18" charset="0"/>
              </a:rPr>
              <a:t> </a:t>
            </a:r>
            <a:r>
              <a:rPr lang="en-US" altLang="zh-TW" sz="2400" kern="100" dirty="0">
                <a:solidFill>
                  <a:schemeClr val="tx2">
                    <a:lumMod val="50000"/>
                  </a:schemeClr>
                </a:solidFill>
                <a:cs typeface="Times New Roman" panose="02020603050405020304" pitchFamily="18" charset="0"/>
              </a:rPr>
              <a:t>measurement and experiment are difficult</a:t>
            </a:r>
            <a:endParaRPr lang="zh-TW" altLang="en-US" sz="2400" dirty="0">
              <a:solidFill>
                <a:schemeClr val="tx2">
                  <a:lumMod val="50000"/>
                </a:schemeClr>
              </a:solidFill>
            </a:endParaRPr>
          </a:p>
          <a:p>
            <a:endParaRPr lang="zh-TW" altLang="en-US" sz="2400" dirty="0">
              <a:solidFill>
                <a:schemeClr val="tx2">
                  <a:lumMod val="50000"/>
                </a:schemeClr>
              </a:solidFill>
            </a:endParaRPr>
          </a:p>
        </p:txBody>
      </p:sp>
      <p:grpSp>
        <p:nvGrpSpPr>
          <p:cNvPr id="5" name="群組 4"/>
          <p:cNvGrpSpPr/>
          <p:nvPr/>
        </p:nvGrpSpPr>
        <p:grpSpPr>
          <a:xfrm>
            <a:off x="520138" y="3952647"/>
            <a:ext cx="4659788" cy="2487338"/>
            <a:chOff x="7262058" y="3743597"/>
            <a:chExt cx="4659788" cy="2211353"/>
          </a:xfrm>
        </p:grpSpPr>
        <p:sp>
          <p:nvSpPr>
            <p:cNvPr id="40" name="矩形 39"/>
            <p:cNvSpPr/>
            <p:nvPr/>
          </p:nvSpPr>
          <p:spPr>
            <a:xfrm>
              <a:off x="7262058" y="4559453"/>
              <a:ext cx="4659788" cy="1395497"/>
            </a:xfrm>
            <a:prstGeom prst="rect">
              <a:avLst/>
            </a:prstGeom>
          </p:spPr>
          <p:txBody>
            <a:bodyPr wrap="square">
              <a:spAutoFit/>
            </a:bodyPr>
            <a:lstStyle/>
            <a:p>
              <a:r>
                <a:rPr lang="en-US" altLang="zh-TW" sz="2400" kern="100" dirty="0">
                  <a:solidFill>
                    <a:schemeClr val="bg1"/>
                  </a:solidFill>
                  <a:cs typeface="Times New Roman" panose="02020603050405020304" pitchFamily="18" charset="0"/>
                </a:rPr>
                <a:t>Linear inverse model (LIM)</a:t>
              </a:r>
            </a:p>
            <a:p>
              <a:pPr marL="342900" indent="-342900">
                <a:buFont typeface="Arial" panose="020B0604020202020204" pitchFamily="34" charset="0"/>
                <a:buChar char="•"/>
              </a:pPr>
              <a:r>
                <a:rPr lang="en-US" altLang="zh-TW" sz="2400" kern="100" dirty="0">
                  <a:solidFill>
                    <a:schemeClr val="bg1"/>
                  </a:solidFill>
                  <a:cs typeface="Times New Roman" panose="02020603050405020304" pitchFamily="18" charset="0"/>
                </a:rPr>
                <a:t>Developed and applied to marine </a:t>
              </a:r>
              <a:r>
                <a:rPr lang="en-US" altLang="zh-TW" sz="2400" kern="100" dirty="0" err="1">
                  <a:solidFill>
                    <a:schemeClr val="bg1"/>
                  </a:solidFill>
                  <a:cs typeface="Times New Roman" panose="02020603050405020304" pitchFamily="18" charset="0"/>
                </a:rPr>
                <a:t>foodweb</a:t>
              </a:r>
              <a:r>
                <a:rPr lang="en-US" altLang="zh-TW" sz="2400" kern="100" dirty="0">
                  <a:solidFill>
                    <a:schemeClr val="bg1"/>
                  </a:solidFill>
                  <a:cs typeface="Times New Roman" panose="02020603050405020304" pitchFamily="18" charset="0"/>
                </a:rPr>
                <a:t> studies to deal with data limitations </a:t>
              </a:r>
              <a:r>
                <a:rPr lang="en-US" altLang="zh-TW" kern="100" dirty="0">
                  <a:solidFill>
                    <a:schemeClr val="bg1"/>
                  </a:solidFill>
                  <a:cs typeface="Times New Roman" panose="02020603050405020304" pitchFamily="18" charset="0"/>
                </a:rPr>
                <a:t>(</a:t>
              </a:r>
              <a:r>
                <a:rPr lang="en-US" altLang="zh-TW" kern="100" dirty="0" err="1">
                  <a:solidFill>
                    <a:schemeClr val="bg1"/>
                  </a:solidFill>
                  <a:cs typeface="Times New Roman" panose="02020603050405020304" pitchFamily="18" charset="0"/>
                </a:rPr>
                <a:t>Vézina</a:t>
              </a:r>
              <a:r>
                <a:rPr lang="en-US" altLang="zh-TW" kern="100" dirty="0">
                  <a:solidFill>
                    <a:schemeClr val="bg1"/>
                  </a:solidFill>
                  <a:cs typeface="Times New Roman" panose="02020603050405020304" pitchFamily="18" charset="0"/>
                </a:rPr>
                <a:t> and Platt, 1988)</a:t>
              </a:r>
              <a:endParaRPr lang="zh-TW" altLang="en-US" sz="2400" dirty="0">
                <a:solidFill>
                  <a:schemeClr val="bg1"/>
                </a:solidFill>
              </a:endParaRPr>
            </a:p>
          </p:txBody>
        </p:sp>
        <p:sp>
          <p:nvSpPr>
            <p:cNvPr id="38" name="向下箭號 37"/>
            <p:cNvSpPr/>
            <p:nvPr/>
          </p:nvSpPr>
          <p:spPr>
            <a:xfrm>
              <a:off x="9344302" y="3743597"/>
              <a:ext cx="521818" cy="57829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5463230" y="1402240"/>
            <a:ext cx="6674575" cy="5216730"/>
            <a:chOff x="5463230" y="1402240"/>
            <a:chExt cx="6674575" cy="5216730"/>
          </a:xfrm>
        </p:grpSpPr>
        <p:sp>
          <p:nvSpPr>
            <p:cNvPr id="8" name="梯形 7"/>
            <p:cNvSpPr/>
            <p:nvPr/>
          </p:nvSpPr>
          <p:spPr>
            <a:xfrm rot="5400000">
              <a:off x="6992550" y="3134371"/>
              <a:ext cx="3352910" cy="544489"/>
            </a:xfrm>
            <a:prstGeom prst="trapezoid">
              <a:avLst>
                <a:gd name="adj" fmla="val 252490"/>
              </a:avLst>
            </a:prstGeom>
            <a:solidFill>
              <a:srgbClr val="96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grpSp>
          <p:nvGrpSpPr>
            <p:cNvPr id="7" name="群組 6"/>
            <p:cNvGrpSpPr/>
            <p:nvPr/>
          </p:nvGrpSpPr>
          <p:grpSpPr>
            <a:xfrm>
              <a:off x="5463230" y="1402240"/>
              <a:ext cx="6674575" cy="5216730"/>
              <a:chOff x="-3166161" y="1475053"/>
              <a:chExt cx="6674575" cy="5216730"/>
            </a:xfrm>
          </p:grpSpPr>
          <p:grpSp>
            <p:nvGrpSpPr>
              <p:cNvPr id="46" name="群組 45"/>
              <p:cNvGrpSpPr/>
              <p:nvPr/>
            </p:nvGrpSpPr>
            <p:grpSpPr>
              <a:xfrm>
                <a:off x="311859" y="1994323"/>
                <a:ext cx="2783510" cy="4166963"/>
                <a:chOff x="311859" y="1994323"/>
                <a:chExt cx="2783510" cy="4166963"/>
              </a:xfrm>
            </p:grpSpPr>
            <p:sp>
              <p:nvSpPr>
                <p:cNvPr id="45" name="向下箭號 44"/>
                <p:cNvSpPr/>
                <p:nvPr/>
              </p:nvSpPr>
              <p:spPr>
                <a:xfrm flipV="1">
                  <a:off x="823970" y="3905444"/>
                  <a:ext cx="365553" cy="518018"/>
                </a:xfrm>
                <a:prstGeom prst="downArrow">
                  <a:avLst/>
                </a:prstGeom>
                <a:solidFill>
                  <a:srgbClr val="9D9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grpSp>
              <p:nvGrpSpPr>
                <p:cNvPr id="32" name="群組 31"/>
                <p:cNvGrpSpPr/>
                <p:nvPr/>
              </p:nvGrpSpPr>
              <p:grpSpPr>
                <a:xfrm>
                  <a:off x="311859" y="1994323"/>
                  <a:ext cx="2783510" cy="4166963"/>
                  <a:chOff x="7546001" y="1445485"/>
                  <a:chExt cx="2783510" cy="4166963"/>
                </a:xfrm>
              </p:grpSpPr>
              <p:sp>
                <p:nvSpPr>
                  <p:cNvPr id="14" name="向下箭號 13"/>
                  <p:cNvSpPr/>
                  <p:nvPr/>
                </p:nvSpPr>
                <p:spPr>
                  <a:xfrm>
                    <a:off x="8261544" y="1998518"/>
                    <a:ext cx="446314" cy="531584"/>
                  </a:xfrm>
                  <a:prstGeom prst="downArrow">
                    <a:avLst/>
                  </a:prstGeom>
                  <a:solidFill>
                    <a:srgbClr val="9D9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19" name="向下箭號 18"/>
                  <p:cNvSpPr/>
                  <p:nvPr/>
                </p:nvSpPr>
                <p:spPr>
                  <a:xfrm>
                    <a:off x="9409274" y="3364241"/>
                    <a:ext cx="446314" cy="1624605"/>
                  </a:xfrm>
                  <a:prstGeom prst="downArrow">
                    <a:avLst/>
                  </a:prstGeom>
                  <a:solidFill>
                    <a:srgbClr val="9D9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30" name="向下箭號 29"/>
                  <p:cNvSpPr/>
                  <p:nvPr/>
                </p:nvSpPr>
                <p:spPr>
                  <a:xfrm>
                    <a:off x="8456015" y="3364241"/>
                    <a:ext cx="360600" cy="518018"/>
                  </a:xfrm>
                  <a:prstGeom prst="downArrow">
                    <a:avLst/>
                  </a:prstGeom>
                  <a:solidFill>
                    <a:srgbClr val="9D9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31" name="向下箭號 30"/>
                  <p:cNvSpPr/>
                  <p:nvPr/>
                </p:nvSpPr>
                <p:spPr>
                  <a:xfrm>
                    <a:off x="8261544" y="4504158"/>
                    <a:ext cx="446314" cy="498255"/>
                  </a:xfrm>
                  <a:prstGeom prst="downArrow">
                    <a:avLst/>
                  </a:prstGeom>
                  <a:solidFill>
                    <a:srgbClr val="9D90A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2">
                          <a:lumMod val="50000"/>
                        </a:schemeClr>
                      </a:solidFill>
                    </a:endParaRPr>
                  </a:p>
                </p:txBody>
              </p:sp>
              <p:sp>
                <p:nvSpPr>
                  <p:cNvPr id="13" name="圓角矩形 12"/>
                  <p:cNvSpPr/>
                  <p:nvPr/>
                </p:nvSpPr>
                <p:spPr>
                  <a:xfrm>
                    <a:off x="7546001" y="1445485"/>
                    <a:ext cx="2643028" cy="551251"/>
                  </a:xfrm>
                  <a:prstGeom prst="roundRect">
                    <a:avLst/>
                  </a:prstGeom>
                  <a:solidFill>
                    <a:srgbClr val="1B1E3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solidFill>
                      </a:rPr>
                      <a:t>POC</a:t>
                    </a:r>
                    <a:r>
                      <a:rPr lang="zh-TW" altLang="en-US" b="1" dirty="0">
                        <a:solidFill>
                          <a:schemeClr val="bg1"/>
                        </a:solidFill>
                      </a:rPr>
                      <a:t> </a:t>
                    </a:r>
                    <a:r>
                      <a:rPr lang="en-US" altLang="zh-TW" b="1" dirty="0">
                        <a:solidFill>
                          <a:schemeClr val="bg1"/>
                        </a:solidFill>
                      </a:rPr>
                      <a:t>from euphotic zone</a:t>
                    </a:r>
                    <a:endParaRPr lang="zh-TW" altLang="en-US" b="1" dirty="0">
                      <a:solidFill>
                        <a:schemeClr val="bg1"/>
                      </a:solidFill>
                    </a:endParaRPr>
                  </a:p>
                </p:txBody>
              </p:sp>
              <p:sp>
                <p:nvSpPr>
                  <p:cNvPr id="21" name="圓角矩形 20"/>
                  <p:cNvSpPr/>
                  <p:nvPr/>
                </p:nvSpPr>
                <p:spPr>
                  <a:xfrm>
                    <a:off x="7546001" y="3880556"/>
                    <a:ext cx="1699599" cy="610036"/>
                  </a:xfrm>
                  <a:prstGeom prst="roundRect">
                    <a:avLst/>
                  </a:prstGeom>
                  <a:noFill/>
                  <a:ln w="38100">
                    <a:solidFill>
                      <a:srgbClr val="1B1E3E"/>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b="1" dirty="0">
                        <a:solidFill>
                          <a:schemeClr val="tx2">
                            <a:lumMod val="50000"/>
                          </a:schemeClr>
                        </a:solidFill>
                      </a:rPr>
                      <a:t>Megafauna/</a:t>
                    </a:r>
                  </a:p>
                  <a:p>
                    <a:pPr algn="ctr"/>
                    <a:r>
                      <a:rPr lang="en-US" altLang="zh-TW" b="1" dirty="0">
                        <a:solidFill>
                          <a:schemeClr val="tx2">
                            <a:lumMod val="50000"/>
                          </a:schemeClr>
                        </a:solidFill>
                      </a:rPr>
                      <a:t>fish</a:t>
                    </a:r>
                    <a:endParaRPr lang="zh-TW" altLang="en-US" b="1" dirty="0">
                      <a:solidFill>
                        <a:schemeClr val="tx2">
                          <a:lumMod val="50000"/>
                        </a:schemeClr>
                      </a:solidFill>
                    </a:endParaRPr>
                  </a:p>
                </p:txBody>
              </p:sp>
              <p:sp>
                <p:nvSpPr>
                  <p:cNvPr id="29" name="圓角矩形 28"/>
                  <p:cNvSpPr/>
                  <p:nvPr/>
                </p:nvSpPr>
                <p:spPr>
                  <a:xfrm>
                    <a:off x="7550255" y="5002412"/>
                    <a:ext cx="2779256" cy="610036"/>
                  </a:xfrm>
                  <a:prstGeom prst="roundRect">
                    <a:avLst/>
                  </a:prstGeom>
                  <a:solidFill>
                    <a:srgbClr val="1B1E3E"/>
                  </a:solidFill>
                  <a:ln w="38100">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b="1" dirty="0">
                        <a:solidFill>
                          <a:schemeClr val="bg1"/>
                        </a:solidFill>
                      </a:rPr>
                      <a:t>Detritus/DIC/nutrient</a:t>
                    </a:r>
                    <a:endParaRPr lang="zh-TW" altLang="en-US" b="1" dirty="0">
                      <a:solidFill>
                        <a:schemeClr val="bg1"/>
                      </a:solidFill>
                    </a:endParaRPr>
                  </a:p>
                </p:txBody>
              </p:sp>
              <p:sp>
                <p:nvSpPr>
                  <p:cNvPr id="16" name="圓角矩形 15"/>
                  <p:cNvSpPr/>
                  <p:nvPr/>
                </p:nvSpPr>
                <p:spPr>
                  <a:xfrm>
                    <a:off x="7550255" y="2507191"/>
                    <a:ext cx="2638774" cy="843484"/>
                  </a:xfrm>
                  <a:prstGeom prst="roundRect">
                    <a:avLst/>
                  </a:prstGeom>
                  <a:noFill/>
                  <a:ln w="38100">
                    <a:solidFill>
                      <a:srgbClr val="1B1E3E"/>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b="1" dirty="0">
                        <a:solidFill>
                          <a:schemeClr val="tx2">
                            <a:lumMod val="50000"/>
                          </a:schemeClr>
                        </a:solidFill>
                      </a:rPr>
                      <a:t>Suspension feeders</a:t>
                    </a:r>
                  </a:p>
                  <a:p>
                    <a:pPr algn="ctr"/>
                    <a:r>
                      <a:rPr lang="en-US" altLang="zh-TW" b="1" dirty="0">
                        <a:solidFill>
                          <a:schemeClr val="tx2">
                            <a:lumMod val="50000"/>
                          </a:schemeClr>
                        </a:solidFill>
                      </a:rPr>
                      <a:t>Bacteria/deposit feeders </a:t>
                    </a:r>
                    <a:endParaRPr lang="zh-TW" altLang="en-US" b="1" dirty="0">
                      <a:solidFill>
                        <a:schemeClr val="tx2">
                          <a:lumMod val="50000"/>
                        </a:schemeClr>
                      </a:solidFill>
                    </a:endParaRPr>
                  </a:p>
                </p:txBody>
              </p:sp>
            </p:grpSp>
          </p:grpSp>
          <p:sp>
            <p:nvSpPr>
              <p:cNvPr id="34" name="矩形 33"/>
              <p:cNvSpPr/>
              <p:nvPr/>
            </p:nvSpPr>
            <p:spPr>
              <a:xfrm>
                <a:off x="-37621" y="6189081"/>
                <a:ext cx="3546035" cy="502702"/>
              </a:xfrm>
              <a:prstGeom prst="rect">
                <a:avLst/>
              </a:prstGeom>
            </p:spPr>
            <p:txBody>
              <a:bodyPr wrap="none">
                <a:spAutoFit/>
              </a:bodyPr>
              <a:lstStyle/>
              <a:p>
                <a:pPr>
                  <a:lnSpc>
                    <a:spcPts val="3200"/>
                  </a:lnSpc>
                  <a:defRPr/>
                </a:pPr>
                <a:r>
                  <a:rPr lang="en-US" altLang="zh-TW" b="1" dirty="0">
                    <a:solidFill>
                      <a:schemeClr val="tx2">
                        <a:lumMod val="50000"/>
                      </a:schemeClr>
                    </a:solidFill>
                  </a:rPr>
                  <a:t>Food web =</a:t>
                </a:r>
                <a:r>
                  <a:rPr lang="zh-TW" altLang="en-US" b="1" dirty="0">
                    <a:solidFill>
                      <a:schemeClr val="tx2">
                        <a:lumMod val="50000"/>
                      </a:schemeClr>
                    </a:solidFill>
                  </a:rPr>
                  <a:t> </a:t>
                </a:r>
                <a:r>
                  <a:rPr lang="en-US" altLang="zh-TW" b="1" dirty="0">
                    <a:solidFill>
                      <a:schemeClr val="tx2">
                        <a:lumMod val="50000"/>
                      </a:schemeClr>
                    </a:solidFill>
                  </a:rPr>
                  <a:t>Abiotic</a:t>
                </a:r>
                <a:r>
                  <a:rPr lang="zh-TW" altLang="en-US" b="1" dirty="0">
                    <a:solidFill>
                      <a:schemeClr val="tx2">
                        <a:lumMod val="50000"/>
                      </a:schemeClr>
                    </a:solidFill>
                  </a:rPr>
                  <a:t> </a:t>
                </a:r>
                <a:r>
                  <a:rPr lang="en-US" altLang="zh-TW" b="1" dirty="0">
                    <a:solidFill>
                      <a:schemeClr val="tx2">
                        <a:lumMod val="50000"/>
                      </a:schemeClr>
                    </a:solidFill>
                  </a:rPr>
                  <a:t>+</a:t>
                </a:r>
                <a:r>
                  <a:rPr lang="zh-TW" altLang="en-US" b="1" dirty="0">
                    <a:solidFill>
                      <a:schemeClr val="tx2">
                        <a:lumMod val="50000"/>
                      </a:schemeClr>
                    </a:solidFill>
                  </a:rPr>
                  <a:t> </a:t>
                </a:r>
                <a:r>
                  <a:rPr lang="en-US" altLang="zh-TW" b="1" dirty="0">
                    <a:solidFill>
                      <a:schemeClr val="tx2">
                        <a:lumMod val="50000"/>
                      </a:schemeClr>
                    </a:solidFill>
                  </a:rPr>
                  <a:t>Biotic + Flows</a:t>
                </a:r>
              </a:p>
            </p:txBody>
          </p:sp>
          <p:sp>
            <p:nvSpPr>
              <p:cNvPr id="36" name="矩形 35"/>
              <p:cNvSpPr/>
              <p:nvPr/>
            </p:nvSpPr>
            <p:spPr>
              <a:xfrm>
                <a:off x="-3103084" y="5213737"/>
                <a:ext cx="3766185" cy="1477328"/>
              </a:xfrm>
              <a:prstGeom prst="rect">
                <a:avLst/>
              </a:prstGeom>
            </p:spPr>
            <p:txBody>
              <a:bodyPr wrap="square">
                <a:spAutoFit/>
              </a:bodyPr>
              <a:lstStyle/>
              <a:p>
                <a:r>
                  <a:rPr lang="en-US" altLang="zh-TW" dirty="0">
                    <a:solidFill>
                      <a:schemeClr val="tx2">
                        <a:lumMod val="50000"/>
                      </a:schemeClr>
                    </a:solidFill>
                  </a:rPr>
                  <a:t>Benthos </a:t>
                </a:r>
                <a:r>
                  <a:rPr lang="en-US" altLang="zh-TW" dirty="0" err="1">
                    <a:solidFill>
                      <a:schemeClr val="tx2">
                        <a:lumMod val="50000"/>
                      </a:schemeClr>
                    </a:solidFill>
                  </a:rPr>
                  <a:t>remineralize</a:t>
                </a:r>
                <a:r>
                  <a:rPr lang="en-US" altLang="zh-TW" dirty="0">
                    <a:solidFill>
                      <a:schemeClr val="tx2">
                        <a:lumMod val="50000"/>
                      </a:schemeClr>
                    </a:solidFill>
                  </a:rPr>
                  <a:t> OC through</a:t>
                </a:r>
              </a:p>
              <a:p>
                <a:pPr marL="285750" indent="-285750">
                  <a:buSzPct val="75000"/>
                  <a:buFont typeface="Arial" panose="020B0604020202020204" pitchFamily="34" charset="0"/>
                  <a:buChar char="•"/>
                </a:pPr>
                <a:r>
                  <a:rPr lang="en-US" altLang="zh-TW" dirty="0">
                    <a:solidFill>
                      <a:schemeClr val="tx2">
                        <a:lumMod val="50000"/>
                      </a:schemeClr>
                    </a:solidFill>
                  </a:rPr>
                  <a:t>Feeding</a:t>
                </a:r>
              </a:p>
              <a:p>
                <a:pPr marL="285750" indent="-285750">
                  <a:buSzPct val="75000"/>
                  <a:buFont typeface="Arial" panose="020B0604020202020204" pitchFamily="34" charset="0"/>
                  <a:buChar char="•"/>
                </a:pPr>
                <a:r>
                  <a:rPr lang="en-US" altLang="zh-TW" dirty="0">
                    <a:solidFill>
                      <a:schemeClr val="tx2">
                        <a:lumMod val="50000"/>
                      </a:schemeClr>
                    </a:solidFill>
                  </a:rPr>
                  <a:t>Respiration</a:t>
                </a:r>
              </a:p>
              <a:p>
                <a:pPr marL="285750" indent="-285750">
                  <a:buSzPct val="75000"/>
                  <a:buFont typeface="Arial" panose="020B0604020202020204" pitchFamily="34" charset="0"/>
                  <a:buChar char="•"/>
                </a:pPr>
                <a:r>
                  <a:rPr lang="en-US" altLang="zh-TW" dirty="0">
                    <a:solidFill>
                      <a:schemeClr val="tx2">
                        <a:lumMod val="50000"/>
                      </a:schemeClr>
                    </a:solidFill>
                  </a:rPr>
                  <a:t>Burrowing</a:t>
                </a:r>
              </a:p>
              <a:p>
                <a:pPr marL="285750" indent="-285750">
                  <a:buSzPct val="75000"/>
                  <a:buFont typeface="Arial" panose="020B0604020202020204" pitchFamily="34" charset="0"/>
                  <a:buChar char="•"/>
                </a:pPr>
                <a:r>
                  <a:rPr lang="en-US" altLang="zh-TW" dirty="0">
                    <a:solidFill>
                      <a:schemeClr val="tx2">
                        <a:lumMod val="50000"/>
                      </a:schemeClr>
                    </a:solidFill>
                  </a:rPr>
                  <a:t>Predation activities</a:t>
                </a:r>
                <a:endParaRPr lang="zh-TW" altLang="en-US" dirty="0">
                  <a:solidFill>
                    <a:schemeClr val="tx2">
                      <a:lumMod val="50000"/>
                    </a:schemeClr>
                  </a:solidFill>
                </a:endParaRPr>
              </a:p>
            </p:txBody>
          </p:sp>
          <p:pic>
            <p:nvPicPr>
              <p:cNvPr id="41" name="圖片 40"/>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3166161" y="1799661"/>
                <a:ext cx="2939791" cy="3356220"/>
              </a:xfrm>
              <a:prstGeom prst="rect">
                <a:avLst/>
              </a:prstGeom>
            </p:spPr>
          </p:pic>
          <p:sp>
            <p:nvSpPr>
              <p:cNvPr id="42" name="矩形 41"/>
              <p:cNvSpPr/>
              <p:nvPr/>
            </p:nvSpPr>
            <p:spPr>
              <a:xfrm>
                <a:off x="-1531768" y="1475053"/>
                <a:ext cx="1299138" cy="307777"/>
              </a:xfrm>
              <a:prstGeom prst="rect">
                <a:avLst/>
              </a:prstGeom>
            </p:spPr>
            <p:txBody>
              <a:bodyPr wrap="none">
                <a:spAutoFit/>
              </a:bodyPr>
              <a:lstStyle/>
              <a:p>
                <a:r>
                  <a:rPr lang="nl-NL" altLang="zh-TW" sz="1400" dirty="0">
                    <a:solidFill>
                      <a:schemeClr val="tx2">
                        <a:lumMod val="50000"/>
                      </a:schemeClr>
                    </a:solidFill>
                  </a:rPr>
                  <a:t>Baranov</a:t>
                </a:r>
                <a:r>
                  <a:rPr lang="zh-TW" altLang="en-US" sz="1400" dirty="0">
                    <a:solidFill>
                      <a:schemeClr val="tx2">
                        <a:lumMod val="50000"/>
                      </a:schemeClr>
                    </a:solidFill>
                  </a:rPr>
                  <a:t> </a:t>
                </a:r>
                <a:r>
                  <a:rPr lang="nl-NL" altLang="zh-TW" sz="1400" dirty="0">
                    <a:solidFill>
                      <a:schemeClr val="tx2">
                        <a:lumMod val="50000"/>
                      </a:schemeClr>
                    </a:solidFill>
                  </a:rPr>
                  <a:t>(2018)</a:t>
                </a:r>
                <a:endParaRPr lang="zh-TW" altLang="en-US" sz="1400" dirty="0">
                  <a:solidFill>
                    <a:schemeClr val="tx2">
                      <a:lumMod val="50000"/>
                    </a:schemeClr>
                  </a:solidFill>
                </a:endParaRPr>
              </a:p>
            </p:txBody>
          </p:sp>
        </p:grpSp>
      </p:grpSp>
    </p:spTree>
    <p:extLst>
      <p:ext uri="{BB962C8B-B14F-4D97-AF65-F5344CB8AC3E}">
        <p14:creationId xmlns:p14="http://schemas.microsoft.com/office/powerpoint/2010/main" val="39308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4514978-A06B-4567-B20D-5E570AEA4AF3}" type="slidenum">
              <a:rPr lang="zh-TW" altLang="en-US" smtClean="0"/>
              <a:pPr/>
              <a:t>7</a:t>
            </a:fld>
            <a:endParaRPr lang="zh-TW" altLang="en-US" dirty="0"/>
          </a:p>
        </p:txBody>
      </p:sp>
      <p:sp>
        <p:nvSpPr>
          <p:cNvPr id="3" name="矩形 2"/>
          <p:cNvSpPr>
            <a:spLocks noChangeArrowheads="1"/>
          </p:cNvSpPr>
          <p:nvPr/>
        </p:nvSpPr>
        <p:spPr bwMode="auto">
          <a:xfrm>
            <a:off x="252413" y="663577"/>
            <a:ext cx="108727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sz="3200" dirty="0">
                <a:solidFill>
                  <a:schemeClr val="tx2">
                    <a:lumMod val="50000"/>
                  </a:schemeClr>
                </a:solidFill>
              </a:rPr>
              <a:t>Related food-web studies in submarine canyons </a:t>
            </a:r>
            <a:endParaRPr lang="en-US" altLang="zh-TW" sz="2800" dirty="0">
              <a:solidFill>
                <a:schemeClr val="tx2">
                  <a:lumMod val="50000"/>
                </a:schemeClr>
              </a:solidFill>
            </a:endParaRPr>
          </a:p>
        </p:txBody>
      </p:sp>
      <p:pic>
        <p:nvPicPr>
          <p:cNvPr id="2050" name="Picture 2" descr="Nazare North Canyon - big waves generator - Nazaré Big Waves Surf - Portug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43" y="4154594"/>
            <a:ext cx="4959714" cy="253937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6314018" y="1318941"/>
            <a:ext cx="5549094" cy="2717276"/>
            <a:chOff x="141514" y="3874218"/>
            <a:chExt cx="6038951" cy="2957149"/>
          </a:xfrm>
        </p:grpSpPr>
        <p:pic>
          <p:nvPicPr>
            <p:cNvPr id="2052" name="Picture 4" descr="Geologic Overview of the Gulf of Mexico: Gulf of Mexico 2018: NOAA Ship  Okeanos Explorer: NOAA Office of Ocean Exploration and Research"/>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514" y="4181995"/>
              <a:ext cx="6038951" cy="264937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41514" y="3874218"/>
              <a:ext cx="2705164" cy="307777"/>
            </a:xfrm>
            <a:prstGeom prst="rect">
              <a:avLst/>
            </a:prstGeom>
          </p:spPr>
          <p:txBody>
            <a:bodyPr wrap="none">
              <a:spAutoFit/>
            </a:bodyPr>
            <a:lstStyle/>
            <a:p>
              <a:r>
                <a:rPr lang="en-US" altLang="zh-TW" sz="1400" dirty="0"/>
                <a:t> NOAA Office of Ocean Exploration</a:t>
              </a:r>
              <a:endParaRPr lang="zh-TW" altLang="en-US" sz="1400" dirty="0"/>
            </a:p>
          </p:txBody>
        </p:sp>
      </p:grpSp>
      <p:sp>
        <p:nvSpPr>
          <p:cNvPr id="13" name="矩形 12"/>
          <p:cNvSpPr/>
          <p:nvPr/>
        </p:nvSpPr>
        <p:spPr>
          <a:xfrm>
            <a:off x="252413" y="1422829"/>
            <a:ext cx="5210817" cy="707886"/>
          </a:xfrm>
          <a:prstGeom prst="rect">
            <a:avLst/>
          </a:prstGeom>
        </p:spPr>
        <p:txBody>
          <a:bodyPr wrap="square">
            <a:spAutoFit/>
          </a:bodyPr>
          <a:lstStyle/>
          <a:p>
            <a:r>
              <a:rPr lang="en-US" altLang="zh-TW" sz="2000" kern="100" dirty="0">
                <a:solidFill>
                  <a:schemeClr val="tx2">
                    <a:lumMod val="50000"/>
                  </a:schemeClr>
                </a:solidFill>
                <a:cs typeface="Times New Roman" panose="02020603050405020304" pitchFamily="18" charset="0"/>
              </a:rPr>
              <a:t>Mississippi canyon </a:t>
            </a:r>
            <a:r>
              <a:rPr lang="en-US" altLang="zh-TW" sz="1600" kern="100" dirty="0">
                <a:solidFill>
                  <a:schemeClr val="tx2">
                    <a:lumMod val="50000"/>
                  </a:schemeClr>
                </a:solidFill>
                <a:cs typeface="Times New Roman" panose="02020603050405020304" pitchFamily="18" charset="0"/>
              </a:rPr>
              <a:t>(Rowe et al.,2008)</a:t>
            </a:r>
          </a:p>
          <a:p>
            <a:pPr marL="342900" indent="-342900">
              <a:buFont typeface="Arial" panose="020B0604020202020204" pitchFamily="34" charset="0"/>
              <a:buChar char="•"/>
            </a:pPr>
            <a:endParaRPr lang="zh-TW" altLang="en-US" sz="2000" dirty="0">
              <a:solidFill>
                <a:schemeClr val="tx2">
                  <a:lumMod val="50000"/>
                </a:schemeClr>
              </a:solidFill>
            </a:endParaRPr>
          </a:p>
        </p:txBody>
      </p:sp>
      <p:sp>
        <p:nvSpPr>
          <p:cNvPr id="11" name="矩形 10"/>
          <p:cNvSpPr/>
          <p:nvPr/>
        </p:nvSpPr>
        <p:spPr>
          <a:xfrm>
            <a:off x="252413" y="1788755"/>
            <a:ext cx="6279016" cy="1477328"/>
          </a:xfrm>
          <a:prstGeom prst="rect">
            <a:avLst/>
          </a:prstGeom>
        </p:spPr>
        <p:txBody>
          <a:bodyPr wrap="square">
            <a:spAutoFit/>
          </a:bodyPr>
          <a:lstStyle/>
          <a:p>
            <a:r>
              <a:rPr lang="en-US" altLang="zh-TW" b="1" dirty="0"/>
              <a:t>Canyon head</a:t>
            </a:r>
          </a:p>
          <a:p>
            <a:pPr marL="285750" indent="-285750">
              <a:buFont typeface="Arial" panose="020B0604020202020204" pitchFamily="34" charset="0"/>
              <a:buChar char="•"/>
            </a:pPr>
            <a:r>
              <a:rPr lang="en-US" altLang="zh-TW" dirty="0"/>
              <a:t>Extremely high </a:t>
            </a:r>
            <a:r>
              <a:rPr lang="en-US" altLang="zh-TW" dirty="0" err="1"/>
              <a:t>macrofauna</a:t>
            </a:r>
            <a:r>
              <a:rPr lang="en-US" altLang="zh-TW" dirty="0"/>
              <a:t> abundance and biomass</a:t>
            </a:r>
          </a:p>
          <a:p>
            <a:pPr marL="285750" indent="-285750">
              <a:buFont typeface="Arial" panose="020B0604020202020204" pitchFamily="34" charset="0"/>
              <a:buChar char="•"/>
            </a:pPr>
            <a:r>
              <a:rPr lang="en-US" altLang="zh-TW" dirty="0"/>
              <a:t>POC input &gt; demand</a:t>
            </a:r>
            <a:r>
              <a:rPr lang="zh-TW" altLang="en-US" dirty="0">
                <a:solidFill>
                  <a:schemeClr val="tx2">
                    <a:lumMod val="50000"/>
                  </a:schemeClr>
                </a:solidFill>
              </a:rPr>
              <a:t> → </a:t>
            </a:r>
            <a:r>
              <a:rPr lang="en-US" altLang="zh-TW" dirty="0"/>
              <a:t>exported</a:t>
            </a:r>
          </a:p>
          <a:p>
            <a:r>
              <a:rPr lang="en-US" altLang="zh-TW" b="1" dirty="0"/>
              <a:t>Slope</a:t>
            </a:r>
          </a:p>
          <a:p>
            <a:pPr marL="285750" indent="-285750">
              <a:buFont typeface="Arial" panose="020B0604020202020204" pitchFamily="34" charset="0"/>
              <a:buChar char="•"/>
            </a:pPr>
            <a:r>
              <a:rPr lang="en-US" altLang="zh-TW" dirty="0"/>
              <a:t>POC</a:t>
            </a:r>
            <a:r>
              <a:rPr lang="zh-TW" altLang="en-US" dirty="0"/>
              <a:t> </a:t>
            </a:r>
            <a:r>
              <a:rPr lang="en-US" altLang="zh-TW" dirty="0"/>
              <a:t>input &lt; demand</a:t>
            </a:r>
            <a:r>
              <a:rPr lang="zh-TW" altLang="en-US" dirty="0">
                <a:solidFill>
                  <a:schemeClr val="tx2">
                    <a:lumMod val="50000"/>
                  </a:schemeClr>
                </a:solidFill>
              </a:rPr>
              <a:t> → </a:t>
            </a:r>
            <a:r>
              <a:rPr lang="en-US" altLang="zh-TW" dirty="0"/>
              <a:t>supplemented from basin margin</a:t>
            </a:r>
            <a:endParaRPr lang="zh-TW" altLang="en-US" dirty="0"/>
          </a:p>
        </p:txBody>
      </p:sp>
      <p:sp>
        <p:nvSpPr>
          <p:cNvPr id="12" name="矩形 11"/>
          <p:cNvSpPr/>
          <p:nvPr/>
        </p:nvSpPr>
        <p:spPr>
          <a:xfrm>
            <a:off x="5688805" y="4650417"/>
            <a:ext cx="3110943" cy="2031325"/>
          </a:xfrm>
          <a:prstGeom prst="rect">
            <a:avLst/>
          </a:prstGeom>
        </p:spPr>
        <p:txBody>
          <a:bodyPr wrap="square">
            <a:spAutoFit/>
          </a:bodyPr>
          <a:lstStyle/>
          <a:p>
            <a:r>
              <a:rPr lang="en-US" altLang="zh-TW" b="1" dirty="0"/>
              <a:t>Upper</a:t>
            </a:r>
          </a:p>
          <a:p>
            <a:pPr marL="285750" indent="-285750">
              <a:buFont typeface="Arial" panose="020B0604020202020204" pitchFamily="34" charset="0"/>
              <a:buChar char="•"/>
            </a:pPr>
            <a:r>
              <a:rPr lang="en-US" altLang="zh-TW" dirty="0"/>
              <a:t>Prokaryote uptake of DOC</a:t>
            </a:r>
          </a:p>
          <a:p>
            <a:pPr marL="285750" indent="-285750">
              <a:buFont typeface="Arial" panose="020B0604020202020204" pitchFamily="34" charset="0"/>
              <a:buChar char="•"/>
            </a:pPr>
            <a:r>
              <a:rPr lang="en-US" altLang="zh-TW" dirty="0"/>
              <a:t>Respiration to DIC</a:t>
            </a:r>
          </a:p>
          <a:p>
            <a:r>
              <a:rPr lang="en-US" altLang="zh-TW" b="1" dirty="0"/>
              <a:t>Middle</a:t>
            </a:r>
          </a:p>
          <a:p>
            <a:pPr marL="285750" indent="-285750">
              <a:buFont typeface="Arial" panose="020B0604020202020204" pitchFamily="34" charset="0"/>
              <a:buChar char="•"/>
            </a:pPr>
            <a:r>
              <a:rPr lang="en-US" altLang="zh-TW" dirty="0" err="1"/>
              <a:t>Megafaunal</a:t>
            </a:r>
            <a:r>
              <a:rPr lang="en-US" altLang="zh-TW" dirty="0"/>
              <a:t> hotspot</a:t>
            </a:r>
          </a:p>
          <a:p>
            <a:r>
              <a:rPr lang="en-US" altLang="zh-TW" b="1" dirty="0"/>
              <a:t>Lower</a:t>
            </a:r>
          </a:p>
          <a:p>
            <a:pPr marL="285750" indent="-285750">
              <a:buFont typeface="Arial" panose="020B0604020202020204" pitchFamily="34" charset="0"/>
              <a:buChar char="•"/>
            </a:pPr>
            <a:r>
              <a:rPr lang="en-US" altLang="zh-TW" dirty="0"/>
              <a:t>All flows diminished</a:t>
            </a:r>
            <a:endParaRPr lang="zh-TW" altLang="en-US" dirty="0"/>
          </a:p>
        </p:txBody>
      </p:sp>
      <p:sp>
        <p:nvSpPr>
          <p:cNvPr id="14" name="矩形 13"/>
          <p:cNvSpPr/>
          <p:nvPr/>
        </p:nvSpPr>
        <p:spPr>
          <a:xfrm>
            <a:off x="8696540" y="4903427"/>
            <a:ext cx="2940549" cy="369332"/>
          </a:xfrm>
          <a:prstGeom prst="rect">
            <a:avLst/>
          </a:prstGeom>
        </p:spPr>
        <p:txBody>
          <a:bodyPr wrap="none">
            <a:spAutoFit/>
          </a:bodyPr>
          <a:lstStyle/>
          <a:p>
            <a:pPr marL="285750" indent="-285750">
              <a:buFont typeface="Arial" panose="020B0604020202020204" pitchFamily="34" charset="0"/>
              <a:buChar char="•"/>
            </a:pPr>
            <a:r>
              <a:rPr lang="en-US" altLang="zh-TW" dirty="0"/>
              <a:t>High density of </a:t>
            </a:r>
            <a:r>
              <a:rPr lang="en-US" altLang="zh-TW" dirty="0" err="1"/>
              <a:t>meiofauna</a:t>
            </a:r>
            <a:endParaRPr lang="zh-TW" altLang="en-US" dirty="0"/>
          </a:p>
        </p:txBody>
      </p:sp>
      <p:sp>
        <p:nvSpPr>
          <p:cNvPr id="15" name="矩形 14"/>
          <p:cNvSpPr/>
          <p:nvPr/>
        </p:nvSpPr>
        <p:spPr>
          <a:xfrm>
            <a:off x="8207830" y="6312410"/>
            <a:ext cx="3799114" cy="369332"/>
          </a:xfrm>
          <a:prstGeom prst="rect">
            <a:avLst/>
          </a:prstGeom>
        </p:spPr>
        <p:txBody>
          <a:bodyPr wrap="square">
            <a:spAutoFit/>
          </a:bodyPr>
          <a:lstStyle/>
          <a:p>
            <a:pPr marL="285750" indent="-285750">
              <a:buFont typeface="Arial" panose="020B0604020202020204" pitchFamily="34" charset="0"/>
              <a:buChar char="•"/>
            </a:pPr>
            <a:r>
              <a:rPr lang="en-US" altLang="zh-TW" dirty="0"/>
              <a:t>Prokaryote uptake of DIC dominate </a:t>
            </a:r>
          </a:p>
        </p:txBody>
      </p:sp>
      <p:sp>
        <p:nvSpPr>
          <p:cNvPr id="16" name="矩形 15"/>
          <p:cNvSpPr/>
          <p:nvPr/>
        </p:nvSpPr>
        <p:spPr>
          <a:xfrm>
            <a:off x="5688806" y="4230139"/>
            <a:ext cx="3922805" cy="400110"/>
          </a:xfrm>
          <a:prstGeom prst="rect">
            <a:avLst/>
          </a:prstGeom>
        </p:spPr>
        <p:txBody>
          <a:bodyPr wrap="none">
            <a:spAutoFit/>
          </a:bodyPr>
          <a:lstStyle/>
          <a:p>
            <a:r>
              <a:rPr lang="en-US" altLang="zh-TW" sz="2000" dirty="0" err="1"/>
              <a:t>Nazaré</a:t>
            </a:r>
            <a:r>
              <a:rPr lang="en-US" altLang="zh-TW" sz="2000" dirty="0"/>
              <a:t> Canyon </a:t>
            </a:r>
            <a:r>
              <a:rPr lang="en-US" altLang="zh-TW" sz="1600" dirty="0"/>
              <a:t>(van </a:t>
            </a:r>
            <a:r>
              <a:rPr lang="en-US" altLang="zh-TW" sz="1600" dirty="0" err="1"/>
              <a:t>Oevelen</a:t>
            </a:r>
            <a:r>
              <a:rPr lang="en-US" altLang="zh-TW" sz="1600" dirty="0"/>
              <a:t> et al., 2011)</a:t>
            </a:r>
            <a:endParaRPr lang="zh-TW" altLang="en-US" sz="1600" dirty="0"/>
          </a:p>
        </p:txBody>
      </p:sp>
    </p:spTree>
    <p:extLst>
      <p:ext uri="{BB962C8B-B14F-4D97-AF65-F5344CB8AC3E}">
        <p14:creationId xmlns:p14="http://schemas.microsoft.com/office/powerpoint/2010/main" val="1735510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A4514978-A06B-4567-B20D-5E570AEA4AF3}" type="slidenum">
              <a:rPr lang="zh-TW" altLang="en-US" smtClean="0"/>
              <a:pPr/>
              <a:t>8</a:t>
            </a:fld>
            <a:endParaRPr lang="zh-TW" altLang="en-US" dirty="0"/>
          </a:p>
        </p:txBody>
      </p:sp>
      <p:sp>
        <p:nvSpPr>
          <p:cNvPr id="3" name="矩形 6"/>
          <p:cNvSpPr>
            <a:spLocks noChangeArrowheads="1"/>
          </p:cNvSpPr>
          <p:nvPr/>
        </p:nvSpPr>
        <p:spPr bwMode="auto">
          <a:xfrm>
            <a:off x="274638" y="700088"/>
            <a:ext cx="39134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3200" dirty="0">
                <a:solidFill>
                  <a:schemeClr val="tx2">
                    <a:lumMod val="50000"/>
                  </a:schemeClr>
                </a:solidFill>
              </a:rPr>
              <a:t>The aims of this study </a:t>
            </a:r>
          </a:p>
        </p:txBody>
      </p:sp>
      <p:sp>
        <p:nvSpPr>
          <p:cNvPr id="4" name="矩形 3"/>
          <p:cNvSpPr/>
          <p:nvPr/>
        </p:nvSpPr>
        <p:spPr>
          <a:xfrm>
            <a:off x="436173" y="5898512"/>
            <a:ext cx="11252200" cy="830997"/>
          </a:xfrm>
          <a:prstGeom prst="rect">
            <a:avLst/>
          </a:prstGeom>
        </p:spPr>
        <p:txBody>
          <a:bodyPr wrap="square">
            <a:spAutoFit/>
          </a:bodyPr>
          <a:lstStyle/>
          <a:p>
            <a:pPr algn="ctr"/>
            <a:r>
              <a:rPr lang="en-US" altLang="zh-TW" sz="2400" b="1" dirty="0">
                <a:solidFill>
                  <a:schemeClr val="tx2">
                    <a:lumMod val="50000"/>
                  </a:schemeClr>
                </a:solidFill>
              </a:rPr>
              <a:t>This study attempts to contribute knowledge gap in benthic food</a:t>
            </a:r>
            <a:r>
              <a:rPr lang="zh-TW" altLang="en-US" sz="2400" b="1" dirty="0">
                <a:solidFill>
                  <a:schemeClr val="tx2">
                    <a:lumMod val="50000"/>
                  </a:schemeClr>
                </a:solidFill>
              </a:rPr>
              <a:t> </a:t>
            </a:r>
            <a:r>
              <a:rPr lang="en-US" altLang="zh-TW" sz="2400" b="1" dirty="0">
                <a:solidFill>
                  <a:schemeClr val="tx2">
                    <a:lumMod val="50000"/>
                  </a:schemeClr>
                </a:solidFill>
              </a:rPr>
              <a:t>web by quantifying the carbon cycling in an SMR-fed submarine canyon ecosystem</a:t>
            </a:r>
            <a:endParaRPr lang="zh-TW" altLang="en-US" sz="2400" b="1" dirty="0">
              <a:solidFill>
                <a:schemeClr val="tx2">
                  <a:lumMod val="50000"/>
                </a:schemeClr>
              </a:solidFill>
            </a:endParaRPr>
          </a:p>
        </p:txBody>
      </p:sp>
      <p:graphicFrame>
        <p:nvGraphicFramePr>
          <p:cNvPr id="8" name="資料庫圖表 7"/>
          <p:cNvGraphicFramePr/>
          <p:nvPr>
            <p:extLst>
              <p:ext uri="{D42A27DB-BD31-4B8C-83A1-F6EECF244321}">
                <p14:modId xmlns:p14="http://schemas.microsoft.com/office/powerpoint/2010/main" val="1417904681"/>
              </p:ext>
            </p:extLst>
          </p:nvPr>
        </p:nvGraphicFramePr>
        <p:xfrm>
          <a:off x="177800" y="1535479"/>
          <a:ext cx="11768946" cy="439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34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62310" y="668616"/>
            <a:ext cx="3235367" cy="584775"/>
          </a:xfrm>
          <a:prstGeom prst="rect">
            <a:avLst/>
          </a:prstGeom>
        </p:spPr>
        <p:txBody>
          <a:bodyPr wrap="square">
            <a:spAutoFit/>
          </a:bodyPr>
          <a:lstStyle/>
          <a:p>
            <a:r>
              <a:rPr lang="en-US" altLang="zh-TW" sz="3200" kern="100" dirty="0">
                <a:solidFill>
                  <a:schemeClr val="tx2">
                    <a:lumMod val="50000"/>
                  </a:schemeClr>
                </a:solidFill>
                <a:cs typeface="Times New Roman" panose="02020603050405020304" pitchFamily="18" charset="0"/>
              </a:rPr>
              <a:t>Sample collection</a:t>
            </a:r>
            <a:endParaRPr lang="zh-TW" altLang="zh-TW" sz="3200" kern="100" dirty="0">
              <a:solidFill>
                <a:schemeClr val="tx2">
                  <a:lumMod val="50000"/>
                </a:schemeClr>
              </a:solidFill>
              <a:cs typeface="Times New Roman" panose="02020603050405020304" pitchFamily="18" charset="0"/>
            </a:endParaRPr>
          </a:p>
        </p:txBody>
      </p:sp>
      <p:pic>
        <p:nvPicPr>
          <p:cNvPr id="61" name="圖片 60"/>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0326" r="31322"/>
          <a:stretch/>
        </p:blipFill>
        <p:spPr>
          <a:xfrm>
            <a:off x="227855" y="1253391"/>
            <a:ext cx="3894238" cy="4837983"/>
          </a:xfrm>
          <a:prstGeom prst="rect">
            <a:avLst/>
          </a:prstGeom>
        </p:spPr>
      </p:pic>
      <p:pic>
        <p:nvPicPr>
          <p:cNvPr id="78" name="圖片 77"/>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70377" t="19120" r="10611" b="31518"/>
          <a:stretch/>
        </p:blipFill>
        <p:spPr>
          <a:xfrm>
            <a:off x="168309" y="4967488"/>
            <a:ext cx="808640" cy="1522007"/>
          </a:xfrm>
          <a:prstGeom prst="rect">
            <a:avLst/>
          </a:prstGeom>
        </p:spPr>
      </p:pic>
      <p:sp>
        <p:nvSpPr>
          <p:cNvPr id="2" name="矩形 1"/>
          <p:cNvSpPr/>
          <p:nvPr/>
        </p:nvSpPr>
        <p:spPr>
          <a:xfrm>
            <a:off x="905046" y="5911841"/>
            <a:ext cx="2401619" cy="861774"/>
          </a:xfrm>
          <a:prstGeom prst="rect">
            <a:avLst/>
          </a:prstGeom>
        </p:spPr>
        <p:txBody>
          <a:bodyPr wrap="none">
            <a:spAutoFit/>
          </a:bodyPr>
          <a:lstStyle/>
          <a:p>
            <a:pPr>
              <a:lnSpc>
                <a:spcPts val="3000"/>
              </a:lnSpc>
              <a:defRPr/>
            </a:pPr>
            <a:r>
              <a:rPr lang="en-US" altLang="zh-TW" dirty="0">
                <a:solidFill>
                  <a:schemeClr val="tx2">
                    <a:lumMod val="50000"/>
                  </a:schemeClr>
                </a:solidFill>
              </a:rPr>
              <a:t>GC1: 120.41°E, 22.41°N </a:t>
            </a:r>
          </a:p>
          <a:p>
            <a:pPr>
              <a:lnSpc>
                <a:spcPts val="3000"/>
              </a:lnSpc>
              <a:defRPr/>
            </a:pPr>
            <a:r>
              <a:rPr lang="en-US" altLang="zh-TW" dirty="0">
                <a:solidFill>
                  <a:schemeClr val="tx2">
                    <a:lumMod val="50000"/>
                  </a:schemeClr>
                </a:solidFill>
              </a:rPr>
              <a:t>GS1: 120.40°E, 22.23°N</a:t>
            </a:r>
          </a:p>
        </p:txBody>
      </p:sp>
      <p:grpSp>
        <p:nvGrpSpPr>
          <p:cNvPr id="6" name="群組 5"/>
          <p:cNvGrpSpPr/>
          <p:nvPr/>
        </p:nvGrpSpPr>
        <p:grpSpPr>
          <a:xfrm>
            <a:off x="4181639" y="5050862"/>
            <a:ext cx="8032029" cy="1680914"/>
            <a:chOff x="3389471" y="3915457"/>
            <a:chExt cx="12711412" cy="1680914"/>
          </a:xfrm>
        </p:grpSpPr>
        <p:sp>
          <p:nvSpPr>
            <p:cNvPr id="24" name="矩形 23"/>
            <p:cNvSpPr/>
            <p:nvPr/>
          </p:nvSpPr>
          <p:spPr>
            <a:xfrm>
              <a:off x="3389471" y="3915457"/>
              <a:ext cx="7832251" cy="477054"/>
            </a:xfrm>
            <a:prstGeom prst="rect">
              <a:avLst/>
            </a:prstGeom>
          </p:spPr>
          <p:txBody>
            <a:bodyPr wrap="square">
              <a:spAutoFit/>
            </a:bodyPr>
            <a:lstStyle/>
            <a:p>
              <a:pPr marL="285750" indent="-285750" eaLnBrk="1" fontAlgn="auto" hangingPunct="1">
                <a:lnSpc>
                  <a:spcPts val="3000"/>
                </a:lnSpc>
                <a:spcBef>
                  <a:spcPts val="0"/>
                </a:spcBef>
                <a:spcAft>
                  <a:spcPts val="0"/>
                </a:spcAft>
                <a:buFont typeface="Arial" panose="020B0604020202020204" pitchFamily="34" charset="0"/>
                <a:buChar char="•"/>
                <a:defRPr/>
              </a:pPr>
              <a:r>
                <a:rPr lang="en-US" altLang="zh-TW" sz="2400" dirty="0">
                  <a:solidFill>
                    <a:schemeClr val="tx2">
                      <a:lumMod val="50000"/>
                    </a:schemeClr>
                  </a:solidFill>
                  <a:latin typeface="+mn-lt"/>
                  <a:ea typeface="+mn-ea"/>
                </a:rPr>
                <a:t>Sampling cruises (2014/11-2020/11)</a:t>
              </a:r>
            </a:p>
          </p:txBody>
        </p:sp>
        <p:sp>
          <p:nvSpPr>
            <p:cNvPr id="3" name="圓角矩形 2"/>
            <p:cNvSpPr/>
            <p:nvPr/>
          </p:nvSpPr>
          <p:spPr>
            <a:xfrm>
              <a:off x="3586378" y="4518842"/>
              <a:ext cx="1906934" cy="296862"/>
            </a:xfrm>
            <a:prstGeom prst="roundRect">
              <a:avLst/>
            </a:prstGeom>
            <a:solidFill>
              <a:srgbClr val="FA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2">
                      <a:lumMod val="50000"/>
                    </a:schemeClr>
                  </a:solidFill>
                </a:rPr>
                <a:t>SP</a:t>
              </a:r>
              <a:r>
                <a:rPr lang="zh-TW" altLang="en-US" dirty="0">
                  <a:solidFill>
                    <a:schemeClr val="tx2">
                      <a:lumMod val="50000"/>
                    </a:schemeClr>
                  </a:solidFill>
                </a:rPr>
                <a:t> </a:t>
              </a:r>
              <a:r>
                <a:rPr lang="en-US" altLang="zh-TW" dirty="0">
                  <a:solidFill>
                    <a:schemeClr val="tx2">
                      <a:lumMod val="50000"/>
                    </a:schemeClr>
                  </a:solidFill>
                </a:rPr>
                <a:t>(2-4)</a:t>
              </a:r>
              <a:endParaRPr lang="zh-TW" altLang="en-US" dirty="0">
                <a:solidFill>
                  <a:schemeClr val="tx2">
                    <a:lumMod val="50000"/>
                  </a:schemeClr>
                </a:solidFill>
              </a:endParaRPr>
            </a:p>
          </p:txBody>
        </p:sp>
        <p:sp>
          <p:nvSpPr>
            <p:cNvPr id="26" name="圓角矩形 25"/>
            <p:cNvSpPr/>
            <p:nvPr/>
          </p:nvSpPr>
          <p:spPr>
            <a:xfrm>
              <a:off x="3586378" y="4868657"/>
              <a:ext cx="1903741" cy="293137"/>
            </a:xfrm>
            <a:prstGeom prst="roundRect">
              <a:avLst/>
            </a:prstGeom>
            <a:solidFill>
              <a:srgbClr val="F8F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2">
                      <a:lumMod val="50000"/>
                    </a:schemeClr>
                  </a:solidFill>
                </a:rPr>
                <a:t>SU (8)</a:t>
              </a:r>
              <a:endParaRPr lang="zh-TW" altLang="en-US" dirty="0">
                <a:solidFill>
                  <a:schemeClr val="tx2">
                    <a:lumMod val="50000"/>
                  </a:schemeClr>
                </a:solidFill>
              </a:endParaRPr>
            </a:p>
          </p:txBody>
        </p:sp>
        <p:sp>
          <p:nvSpPr>
            <p:cNvPr id="27" name="圓角矩形 26"/>
            <p:cNvSpPr/>
            <p:nvPr/>
          </p:nvSpPr>
          <p:spPr>
            <a:xfrm>
              <a:off x="3620668" y="5237049"/>
              <a:ext cx="1869451" cy="35932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2">
                      <a:lumMod val="50000"/>
                    </a:schemeClr>
                  </a:solidFill>
                </a:rPr>
                <a:t>AU (10-11)</a:t>
              </a:r>
              <a:endParaRPr lang="zh-TW" altLang="en-US" dirty="0">
                <a:solidFill>
                  <a:schemeClr val="tx2">
                    <a:lumMod val="50000"/>
                  </a:schemeClr>
                </a:solidFill>
              </a:endParaRPr>
            </a:p>
          </p:txBody>
        </p:sp>
        <p:sp>
          <p:nvSpPr>
            <p:cNvPr id="29" name="矩形 28"/>
            <p:cNvSpPr/>
            <p:nvPr/>
          </p:nvSpPr>
          <p:spPr>
            <a:xfrm>
              <a:off x="5493310" y="4403659"/>
              <a:ext cx="10607573" cy="441788"/>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1600" dirty="0">
                  <a:solidFill>
                    <a:schemeClr val="tx2">
                      <a:lumMod val="50000"/>
                    </a:schemeClr>
                  </a:solidFill>
                </a:rPr>
                <a:t>OR1_1099, OR1_1102, OR1_1128, OR1_1132, OR1_1190, OR1_1219</a:t>
              </a:r>
            </a:p>
          </p:txBody>
        </p:sp>
        <p:sp>
          <p:nvSpPr>
            <p:cNvPr id="30" name="矩形 29"/>
            <p:cNvSpPr/>
            <p:nvPr/>
          </p:nvSpPr>
          <p:spPr>
            <a:xfrm>
              <a:off x="5493310" y="4763288"/>
              <a:ext cx="6891592" cy="448584"/>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1600" dirty="0">
                  <a:solidFill>
                    <a:schemeClr val="tx2">
                      <a:lumMod val="50000"/>
                    </a:schemeClr>
                  </a:solidFill>
                  <a:latin typeface="+mn-lt"/>
                  <a:ea typeface="+mn-ea"/>
                </a:rPr>
                <a:t>OR1_1026 </a:t>
              </a:r>
            </a:p>
          </p:txBody>
        </p:sp>
        <p:sp>
          <p:nvSpPr>
            <p:cNvPr id="32" name="矩形 31"/>
            <p:cNvSpPr/>
            <p:nvPr/>
          </p:nvSpPr>
          <p:spPr>
            <a:xfrm>
              <a:off x="5493310" y="5151486"/>
              <a:ext cx="10379076" cy="434991"/>
            </a:xfrm>
            <a:prstGeom prst="rect">
              <a:avLst/>
            </a:prstGeom>
          </p:spPr>
          <p:txBody>
            <a:bodyPr wrap="square">
              <a:spAutoFit/>
            </a:bodyPr>
            <a:lstStyle/>
            <a:p>
              <a:pPr eaLnBrk="1" fontAlgn="auto" hangingPunct="1">
                <a:lnSpc>
                  <a:spcPts val="3000"/>
                </a:lnSpc>
                <a:spcBef>
                  <a:spcPts val="0"/>
                </a:spcBef>
                <a:spcAft>
                  <a:spcPts val="0"/>
                </a:spcAft>
                <a:defRPr/>
              </a:pPr>
              <a:r>
                <a:rPr lang="en-US" altLang="zh-TW" sz="1600" dirty="0">
                  <a:solidFill>
                    <a:schemeClr val="tx2">
                      <a:lumMod val="50000"/>
                    </a:schemeClr>
                  </a:solidFill>
                </a:rPr>
                <a:t>OR1_1096, OR1_1126, OR1_1151, OR1_1242,</a:t>
              </a:r>
              <a:r>
                <a:rPr lang="zh-TW" altLang="en-US" sz="1600" dirty="0">
                  <a:solidFill>
                    <a:schemeClr val="tx2">
                      <a:lumMod val="50000"/>
                    </a:schemeClr>
                  </a:solidFill>
                </a:rPr>
                <a:t> </a:t>
              </a:r>
              <a:r>
                <a:rPr lang="en-US" altLang="zh-TW" sz="1600" dirty="0">
                  <a:solidFill>
                    <a:schemeClr val="tx2">
                      <a:lumMod val="50000"/>
                    </a:schemeClr>
                  </a:solidFill>
                </a:rPr>
                <a:t>NOR1_T004</a:t>
              </a:r>
            </a:p>
          </p:txBody>
        </p:sp>
      </p:grpSp>
      <p:grpSp>
        <p:nvGrpSpPr>
          <p:cNvPr id="9" name="群組 8"/>
          <p:cNvGrpSpPr/>
          <p:nvPr/>
        </p:nvGrpSpPr>
        <p:grpSpPr>
          <a:xfrm>
            <a:off x="4122093" y="470630"/>
            <a:ext cx="7730200" cy="4580232"/>
            <a:chOff x="4122093" y="470630"/>
            <a:chExt cx="7730200" cy="4580232"/>
          </a:xfrm>
        </p:grpSpPr>
        <p:grpSp>
          <p:nvGrpSpPr>
            <p:cNvPr id="8" name="群組 7"/>
            <p:cNvGrpSpPr/>
            <p:nvPr/>
          </p:nvGrpSpPr>
          <p:grpSpPr>
            <a:xfrm>
              <a:off x="4122093" y="470630"/>
              <a:ext cx="6999691" cy="4580232"/>
              <a:chOff x="4122093" y="470630"/>
              <a:chExt cx="6999691" cy="4580232"/>
            </a:xfrm>
          </p:grpSpPr>
          <p:grpSp>
            <p:nvGrpSpPr>
              <p:cNvPr id="5" name="群組 4"/>
              <p:cNvGrpSpPr/>
              <p:nvPr/>
            </p:nvGrpSpPr>
            <p:grpSpPr>
              <a:xfrm>
                <a:off x="4122093" y="470630"/>
                <a:ext cx="6999691" cy="2606049"/>
                <a:chOff x="4139598" y="955146"/>
                <a:chExt cx="7832252" cy="2916013"/>
              </a:xfrm>
            </p:grpSpPr>
            <p:grpSp>
              <p:nvGrpSpPr>
                <p:cNvPr id="64" name="群組 11"/>
                <p:cNvGrpSpPr>
                  <a:grpSpLocks/>
                </p:cNvGrpSpPr>
                <p:nvPr/>
              </p:nvGrpSpPr>
              <p:grpSpPr bwMode="auto">
                <a:xfrm>
                  <a:off x="5047069" y="1491835"/>
                  <a:ext cx="1830027" cy="2346796"/>
                  <a:chOff x="872019" y="2620739"/>
                  <a:chExt cx="1829766" cy="2346252"/>
                </a:xfrm>
              </p:grpSpPr>
              <p:pic>
                <p:nvPicPr>
                  <p:cNvPr id="66" name="圖片 4"/>
                  <p:cNvPicPr>
                    <a:picLocks noChangeAspect="1"/>
                  </p:cNvPicPr>
                  <p:nvPr/>
                </p:nvPicPr>
                <p:blipFill>
                  <a:blip r:embed="rId5">
                    <a:extLst>
                      <a:ext uri="{28A0092B-C50C-407E-A947-70E740481C1C}">
                        <a14:useLocalDpi xmlns:a14="http://schemas.microsoft.com/office/drawing/2010/main" val="0"/>
                      </a:ext>
                    </a:extLst>
                  </a:blip>
                  <a:srcRect l="30106" t="53091" r="52861" b="7530"/>
                  <a:stretch>
                    <a:fillRect/>
                  </a:stretch>
                </p:blipFill>
                <p:spPr bwMode="auto">
                  <a:xfrm>
                    <a:off x="872019" y="2726239"/>
                    <a:ext cx="1723060" cy="224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矩形 10"/>
                  <p:cNvSpPr>
                    <a:spLocks noChangeArrowheads="1"/>
                  </p:cNvSpPr>
                  <p:nvPr/>
                </p:nvSpPr>
                <p:spPr bwMode="auto">
                  <a:xfrm>
                    <a:off x="1962854" y="2620739"/>
                    <a:ext cx="738931" cy="36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bg1"/>
                        </a:solidFill>
                      </a:rPr>
                      <a:t>CTD</a:t>
                    </a:r>
                    <a:endParaRPr lang="zh-TW" altLang="en-US" dirty="0"/>
                  </a:p>
                </p:txBody>
              </p:sp>
            </p:grpSp>
            <p:grpSp>
              <p:nvGrpSpPr>
                <p:cNvPr id="70" name="群組 24"/>
                <p:cNvGrpSpPr>
                  <a:grpSpLocks/>
                </p:cNvGrpSpPr>
                <p:nvPr/>
              </p:nvGrpSpPr>
              <p:grpSpPr bwMode="auto">
                <a:xfrm>
                  <a:off x="7147562" y="1565324"/>
                  <a:ext cx="4480439" cy="2305835"/>
                  <a:chOff x="3966055" y="2658483"/>
                  <a:chExt cx="4480776" cy="2305592"/>
                </a:xfrm>
              </p:grpSpPr>
              <p:grpSp>
                <p:nvGrpSpPr>
                  <p:cNvPr id="71" name="群組 19"/>
                  <p:cNvGrpSpPr>
                    <a:grpSpLocks/>
                  </p:cNvGrpSpPr>
                  <p:nvPr/>
                </p:nvGrpSpPr>
                <p:grpSpPr bwMode="auto">
                  <a:xfrm>
                    <a:off x="3966055" y="2675340"/>
                    <a:ext cx="1634210" cy="2288735"/>
                    <a:chOff x="3859117" y="2637178"/>
                    <a:chExt cx="1634210" cy="2288735"/>
                  </a:xfrm>
                </p:grpSpPr>
                <p:pic>
                  <p:nvPicPr>
                    <p:cNvPr id="76" name="圖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9117" y="2637178"/>
                      <a:ext cx="1634210" cy="228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矩形 18"/>
                    <p:cNvSpPr>
                      <a:spLocks noChangeArrowheads="1"/>
                    </p:cNvSpPr>
                    <p:nvPr/>
                  </p:nvSpPr>
                  <p:spPr bwMode="auto">
                    <a:xfrm>
                      <a:off x="4189855" y="4409789"/>
                      <a:ext cx="10697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a:solidFill>
                            <a:schemeClr val="bg1"/>
                          </a:solidFill>
                        </a:rPr>
                        <a:t>Box corer</a:t>
                      </a:r>
                      <a:endParaRPr lang="zh-TW" altLang="en-US" dirty="0"/>
                    </a:p>
                  </p:txBody>
                </p:sp>
              </p:grpSp>
              <p:grpSp>
                <p:nvGrpSpPr>
                  <p:cNvPr id="72" name="群組 21"/>
                  <p:cNvGrpSpPr>
                    <a:grpSpLocks/>
                  </p:cNvGrpSpPr>
                  <p:nvPr/>
                </p:nvGrpSpPr>
                <p:grpSpPr bwMode="auto">
                  <a:xfrm>
                    <a:off x="6141241" y="2658483"/>
                    <a:ext cx="2305590" cy="2305592"/>
                    <a:chOff x="6141241" y="2658483"/>
                    <a:chExt cx="2305590" cy="2305592"/>
                  </a:xfrm>
                </p:grpSpPr>
                <p:pic>
                  <p:nvPicPr>
                    <p:cNvPr id="74" name="圖片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1241" y="2658483"/>
                      <a:ext cx="2305590" cy="2305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矩形 20"/>
                    <p:cNvSpPr>
                      <a:spLocks noChangeArrowheads="1"/>
                    </p:cNvSpPr>
                    <p:nvPr/>
                  </p:nvSpPr>
                  <p:spPr bwMode="auto">
                    <a:xfrm>
                      <a:off x="7105256" y="4433626"/>
                      <a:ext cx="1214783" cy="36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dirty="0" err="1">
                          <a:solidFill>
                            <a:schemeClr val="bg1"/>
                          </a:solidFill>
                        </a:rPr>
                        <a:t>Multicorer</a:t>
                      </a:r>
                      <a:endParaRPr lang="zh-TW" altLang="en-US" dirty="0"/>
                    </a:p>
                  </p:txBody>
                </p:sp>
              </p:grpSp>
              <p:sp>
                <p:nvSpPr>
                  <p:cNvPr id="73" name="矩形 26"/>
                  <p:cNvSpPr>
                    <a:spLocks noChangeArrowheads="1"/>
                  </p:cNvSpPr>
                  <p:nvPr/>
                </p:nvSpPr>
                <p:spPr bwMode="auto">
                  <a:xfrm>
                    <a:off x="5620356" y="3597972"/>
                    <a:ext cx="454004" cy="46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r>
                      <a:rPr lang="en-US" altLang="zh-TW" sz="2400" dirty="0">
                        <a:solidFill>
                          <a:schemeClr val="tx2">
                            <a:lumMod val="50000"/>
                          </a:schemeClr>
                        </a:solidFill>
                      </a:rPr>
                      <a:t>or</a:t>
                    </a:r>
                    <a:endParaRPr lang="zh-TW" altLang="en-US" sz="2400" dirty="0">
                      <a:solidFill>
                        <a:schemeClr val="tx2">
                          <a:lumMod val="50000"/>
                        </a:schemeClr>
                      </a:solidFill>
                    </a:endParaRPr>
                  </a:p>
                </p:txBody>
              </p:sp>
            </p:grpSp>
            <p:sp>
              <p:nvSpPr>
                <p:cNvPr id="22" name="矩形 21"/>
                <p:cNvSpPr/>
                <p:nvPr/>
              </p:nvSpPr>
              <p:spPr>
                <a:xfrm>
                  <a:off x="4139598" y="955146"/>
                  <a:ext cx="7832252" cy="517079"/>
                </a:xfrm>
                <a:prstGeom prst="rect">
                  <a:avLst/>
                </a:prstGeom>
              </p:spPr>
              <p:txBody>
                <a:bodyPr wrap="square">
                  <a:spAutoFit/>
                </a:bodyPr>
                <a:lstStyle/>
                <a:p>
                  <a:pPr marL="285750" indent="-285750" eaLnBrk="1" fontAlgn="auto" hangingPunct="1">
                    <a:lnSpc>
                      <a:spcPts val="3000"/>
                    </a:lnSpc>
                    <a:spcBef>
                      <a:spcPts val="0"/>
                    </a:spcBef>
                    <a:spcAft>
                      <a:spcPts val="0"/>
                    </a:spcAft>
                    <a:buFont typeface="Arial" panose="020B0604020202020204" pitchFamily="34" charset="0"/>
                    <a:buChar char="•"/>
                    <a:defRPr/>
                  </a:pPr>
                  <a:r>
                    <a:rPr lang="en-US" altLang="zh-TW" sz="2400" dirty="0">
                      <a:solidFill>
                        <a:schemeClr val="tx2">
                          <a:lumMod val="50000"/>
                        </a:schemeClr>
                      </a:solidFill>
                      <a:latin typeface="+mn-lt"/>
                      <a:ea typeface="+mn-ea"/>
                    </a:rPr>
                    <a:t>Sampling gears</a:t>
                  </a:r>
                </a:p>
              </p:txBody>
            </p:sp>
          </p:grpSp>
          <p:pic>
            <p:nvPicPr>
              <p:cNvPr id="33" name="Picture 4" descr="https://lh3.googleusercontent.com/pw/ACtC-3dEsjy_z6JAkZQtIYtnewBv0hzSlYJREbvQ1xUA2F1adfsLulTydQf7C0hUgPMqLDccxB1cKC8TVapmGgyHQELZntYYg1fKLcLnJ_n6nR1sJE1doUn3SuSHAzKNhh3LLq44NqGLsiI05dxBUvaKnXmZmA=w1646-h927-no?authuser=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3101" y="3151045"/>
                <a:ext cx="2496399" cy="1461882"/>
              </a:xfrm>
              <a:prstGeom prst="rect">
                <a:avLst/>
              </a:prstGeom>
              <a:noFill/>
              <a:extLst>
                <a:ext uri="{909E8E84-426E-40DD-AFC4-6F175D3DCCD1}">
                  <a14:hiddenFill xmlns:a14="http://schemas.microsoft.com/office/drawing/2010/main">
                    <a:solidFill>
                      <a:srgbClr val="FFFFFF"/>
                    </a:solidFill>
                  </a14:hiddenFill>
                </a:ext>
              </a:extLst>
            </p:spPr>
          </p:pic>
          <p:pic>
            <p:nvPicPr>
              <p:cNvPr id="35" name="圖片 34"/>
              <p:cNvPicPr>
                <a:picLocks noChangeAspect="1"/>
              </p:cNvPicPr>
              <p:nvPr/>
            </p:nvPicPr>
            <p:blipFill rotWithShape="1">
              <a:blip r:embed="rId9"/>
              <a:srcRect l="16124" b="11370"/>
              <a:stretch/>
            </p:blipFill>
            <p:spPr>
              <a:xfrm>
                <a:off x="7641593" y="3154107"/>
                <a:ext cx="1974016" cy="1622723"/>
              </a:xfrm>
              <a:prstGeom prst="rect">
                <a:avLst/>
              </a:prstGeom>
            </p:spPr>
          </p:pic>
          <p:pic>
            <p:nvPicPr>
              <p:cNvPr id="36" name="圖片 35"/>
              <p:cNvPicPr>
                <a:picLocks noChangeAspect="1"/>
              </p:cNvPicPr>
              <p:nvPr/>
            </p:nvPicPr>
            <p:blipFill rotWithShape="1">
              <a:blip r:embed="rId10">
                <a:biLevel thresh="50000"/>
                <a:extLst/>
              </a:blip>
              <a:srcRect l="33630" t="30211" r="19818" b="34987"/>
              <a:stretch/>
            </p:blipFill>
            <p:spPr>
              <a:xfrm>
                <a:off x="8520758" y="4040486"/>
                <a:ext cx="1738068" cy="1010376"/>
              </a:xfrm>
              <a:prstGeom prst="rect">
                <a:avLst/>
              </a:prstGeom>
            </p:spPr>
          </p:pic>
        </p:grpSp>
        <p:sp>
          <p:nvSpPr>
            <p:cNvPr id="56" name="矩形 18"/>
            <p:cNvSpPr>
              <a:spLocks noChangeArrowheads="1"/>
            </p:cNvSpPr>
            <p:nvPr/>
          </p:nvSpPr>
          <p:spPr bwMode="auto">
            <a:xfrm>
              <a:off x="5045186" y="4282308"/>
              <a:ext cx="22617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dirty="0">
                  <a:solidFill>
                    <a:schemeClr val="bg1"/>
                  </a:solidFill>
                </a:rPr>
                <a:t>Ship-board incubation</a:t>
              </a:r>
            </a:p>
            <a:p>
              <a:r>
                <a:rPr lang="en-US" altLang="zh-TW" dirty="0"/>
                <a:t>→</a:t>
              </a:r>
              <a:r>
                <a:rPr lang="zh-TW" altLang="en-US" dirty="0"/>
                <a:t> </a:t>
              </a:r>
              <a:r>
                <a:rPr lang="en-US" altLang="zh-TW" dirty="0"/>
                <a:t>TOU</a:t>
              </a:r>
              <a:endParaRPr lang="en-US" altLang="zh-TW" dirty="0">
                <a:solidFill>
                  <a:schemeClr val="tx2">
                    <a:lumMod val="50000"/>
                  </a:schemeClr>
                </a:solidFill>
              </a:endParaRPr>
            </a:p>
          </p:txBody>
        </p:sp>
        <p:sp>
          <p:nvSpPr>
            <p:cNvPr id="57" name="矩形 18"/>
            <p:cNvSpPr>
              <a:spLocks noChangeArrowheads="1"/>
            </p:cNvSpPr>
            <p:nvPr/>
          </p:nvSpPr>
          <p:spPr bwMode="auto">
            <a:xfrm>
              <a:off x="9190154" y="4293964"/>
              <a:ext cx="26621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新細明體" panose="02020500000000000000" pitchFamily="18" charset="-120"/>
                </a:defRPr>
              </a:lvl1pPr>
              <a:lvl2pPr marL="742950" indent="-285750">
                <a:defRPr>
                  <a:solidFill>
                    <a:schemeClr val="tx1"/>
                  </a:solidFill>
                  <a:latin typeface="Calibri" panose="020F0502020204030204" pitchFamily="34" charset="0"/>
                  <a:ea typeface="新細明體" panose="02020500000000000000" pitchFamily="18" charset="-120"/>
                </a:defRPr>
              </a:lvl2pPr>
              <a:lvl3pPr marL="1143000" indent="-228600">
                <a:defRPr>
                  <a:solidFill>
                    <a:schemeClr val="tx1"/>
                  </a:solidFill>
                  <a:latin typeface="Calibri" panose="020F0502020204030204" pitchFamily="34" charset="0"/>
                  <a:ea typeface="新細明體" panose="02020500000000000000" pitchFamily="18" charset="-120"/>
                </a:defRPr>
              </a:lvl3pPr>
              <a:lvl4pPr marL="1600200" indent="-228600">
                <a:defRPr>
                  <a:solidFill>
                    <a:schemeClr val="tx1"/>
                  </a:solidFill>
                  <a:latin typeface="Calibri" panose="020F0502020204030204" pitchFamily="34" charset="0"/>
                  <a:ea typeface="新細明體" panose="02020500000000000000" pitchFamily="18" charset="-120"/>
                </a:defRPr>
              </a:lvl4pPr>
              <a:lvl5pPr marL="2057400" indent="-228600">
                <a:defRPr>
                  <a:solidFill>
                    <a:schemeClr val="tx1"/>
                  </a:solidFill>
                  <a:latin typeface="Calibri" panose="020F0502020204030204" pitchFamily="34" charset="0"/>
                  <a:ea typeface="新細明體" panose="02020500000000000000" pitchFamily="18" charset="-120"/>
                </a:defRPr>
              </a:lvl5pPr>
              <a:lvl6pPr marL="25146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fontAlgn="base">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r>
                <a:rPr lang="en-US" altLang="zh-TW" dirty="0">
                  <a:solidFill>
                    <a:schemeClr val="bg2">
                      <a:lumMod val="10000"/>
                    </a:schemeClr>
                  </a:solidFill>
                </a:rPr>
                <a:t>Sediment oxygen profiling</a:t>
              </a:r>
            </a:p>
            <a:p>
              <a:r>
                <a:rPr lang="en-US" altLang="zh-TW" dirty="0"/>
                <a:t>→DOU</a:t>
              </a:r>
              <a:endParaRPr lang="en-US" altLang="zh-TW" dirty="0">
                <a:solidFill>
                  <a:schemeClr val="bg2">
                    <a:lumMod val="10000"/>
                  </a:schemeClr>
                </a:solidFill>
              </a:endParaRPr>
            </a:p>
          </p:txBody>
        </p:sp>
      </p:grpSp>
    </p:spTree>
    <p:extLst>
      <p:ext uri="{BB962C8B-B14F-4D97-AF65-F5344CB8AC3E}">
        <p14:creationId xmlns:p14="http://schemas.microsoft.com/office/powerpoint/2010/main" val="4292176989"/>
      </p:ext>
    </p:extLst>
  </p:cSld>
  <p:clrMapOvr>
    <a:masterClrMapping/>
  </p:clrMapOvr>
</p:sld>
</file>

<file path=ppt/theme/theme1.xml><?xml version="1.0" encoding="utf-8"?>
<a:theme xmlns:a="http://schemas.openxmlformats.org/drawingml/2006/main" name="Office 佈景主題">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18429</TotalTime>
  <Words>7925</Words>
  <Application>Microsoft Office PowerPoint</Application>
  <PresentationFormat>寬螢幕</PresentationFormat>
  <Paragraphs>615</Paragraphs>
  <Slides>42</Slides>
  <Notes>32</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42</vt:i4>
      </vt:variant>
    </vt:vector>
  </HeadingPairs>
  <TitlesOfParts>
    <vt:vector size="52" baseType="lpstr">
      <vt:lpstr>等线</vt:lpstr>
      <vt:lpstr>新細明體</vt:lpstr>
      <vt:lpstr>標楷體</vt:lpstr>
      <vt:lpstr>Arial</vt:lpstr>
      <vt:lpstr>Calibri</vt:lpstr>
      <vt:lpstr>Calibri Light</vt:lpstr>
      <vt:lpstr>Cambria Math</vt:lpstr>
      <vt:lpstr>Times New Roman</vt:lpstr>
      <vt:lpstr>Wingdings</vt:lpstr>
      <vt:lpstr>Office 佈景主題</vt:lpstr>
      <vt:lpstr>Carbon Cycling in Benthic Food Web of the Gaoping Submarine Canyon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 for attention! Q&amp;A</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847</cp:revision>
  <dcterms:created xsi:type="dcterms:W3CDTF">2021-11-24T06:45:00Z</dcterms:created>
  <dcterms:modified xsi:type="dcterms:W3CDTF">2022-08-15T07:31:16Z</dcterms:modified>
</cp:coreProperties>
</file>